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5"/>
  </p:notesMasterIdLst>
  <p:handoutMasterIdLst>
    <p:handoutMasterId r:id="rId26"/>
  </p:handoutMasterIdLst>
  <p:sldIdLst>
    <p:sldId id="375" r:id="rId2"/>
    <p:sldId id="376" r:id="rId3"/>
    <p:sldId id="405" r:id="rId4"/>
    <p:sldId id="366" r:id="rId5"/>
    <p:sldId id="367" r:id="rId6"/>
    <p:sldId id="368" r:id="rId7"/>
    <p:sldId id="406" r:id="rId8"/>
    <p:sldId id="372" r:id="rId9"/>
    <p:sldId id="377" r:id="rId10"/>
    <p:sldId id="379" r:id="rId11"/>
    <p:sldId id="407" r:id="rId12"/>
    <p:sldId id="357" r:id="rId13"/>
    <p:sldId id="281" r:id="rId14"/>
    <p:sldId id="358" r:id="rId15"/>
    <p:sldId id="408" r:id="rId16"/>
    <p:sldId id="409" r:id="rId17"/>
    <p:sldId id="380" r:id="rId18"/>
    <p:sldId id="381" r:id="rId19"/>
    <p:sldId id="393" r:id="rId20"/>
    <p:sldId id="411" r:id="rId21"/>
    <p:sldId id="373" r:id="rId22"/>
    <p:sldId id="412" r:id="rId23"/>
    <p:sldId id="374" r:id="rId24"/>
  </p:sldIdLst>
  <p:sldSz cx="6858000" cy="9144000" type="screen4x3"/>
  <p:notesSz cx="7315200" cy="9601200"/>
  <p:defaultTex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1B4"/>
    <a:srgbClr val="ABABD5"/>
    <a:srgbClr val="33CC33"/>
    <a:srgbClr val="FF3300"/>
    <a:srgbClr val="FF9933"/>
    <a:srgbClr val="969696"/>
    <a:srgbClr val="00CCFF"/>
    <a:srgbClr val="FFFF66"/>
    <a:srgbClr val="57D9F3"/>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11" autoAdjust="0"/>
    <p:restoredTop sz="87395" autoAdjust="0"/>
  </p:normalViewPr>
  <p:slideViewPr>
    <p:cSldViewPr>
      <p:cViewPr>
        <p:scale>
          <a:sx n="80" d="100"/>
          <a:sy n="80" d="100"/>
        </p:scale>
        <p:origin x="-936" y="126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648"/>
    </p:cViewPr>
  </p:sorterViewPr>
  <p:notesViewPr>
    <p:cSldViewPr>
      <p:cViewPr varScale="1">
        <p:scale>
          <a:sx n="52" d="100"/>
          <a:sy n="52" d="100"/>
        </p:scale>
        <p:origin x="-2658" y="-10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62" name="Rectangle 2"/>
          <p:cNvSpPr>
            <a:spLocks noGrp="1" noChangeArrowheads="1"/>
          </p:cNvSpPr>
          <p:nvPr>
            <p:ph type="hdr" sz="quarter"/>
          </p:nvPr>
        </p:nvSpPr>
        <p:spPr bwMode="auto">
          <a:xfrm>
            <a:off x="0" y="2"/>
            <a:ext cx="3170138" cy="479538"/>
          </a:xfrm>
          <a:prstGeom prst="rect">
            <a:avLst/>
          </a:prstGeom>
          <a:noFill/>
          <a:ln w="9525">
            <a:noFill/>
            <a:miter lim="800000"/>
            <a:headEnd/>
            <a:tailEnd/>
          </a:ln>
          <a:effectLst/>
        </p:spPr>
        <p:txBody>
          <a:bodyPr vert="horz" wrap="square" lIns="91293" tIns="45647" rIns="91293" bIns="45647" numCol="1" anchor="t" anchorCtr="0" compatLnSpc="1">
            <a:prstTxWarp prst="textNoShape">
              <a:avLst/>
            </a:prstTxWarp>
          </a:bodyPr>
          <a:lstStyle>
            <a:lvl1pPr>
              <a:defRPr>
                <a:effectLst/>
                <a:latin typeface="Arial" pitchFamily="34" charset="0"/>
              </a:defRPr>
            </a:lvl1pPr>
          </a:lstStyle>
          <a:p>
            <a:pPr>
              <a:defRPr/>
            </a:pPr>
            <a:endParaRPr lang="fr-FR" dirty="0"/>
          </a:p>
        </p:txBody>
      </p:sp>
      <p:sp>
        <p:nvSpPr>
          <p:cNvPr id="348163" name="Rectangle 3"/>
          <p:cNvSpPr>
            <a:spLocks noGrp="1" noChangeArrowheads="1"/>
          </p:cNvSpPr>
          <p:nvPr>
            <p:ph type="dt" sz="quarter" idx="1"/>
          </p:nvPr>
        </p:nvSpPr>
        <p:spPr bwMode="auto">
          <a:xfrm>
            <a:off x="4143427" y="2"/>
            <a:ext cx="3170138" cy="479538"/>
          </a:xfrm>
          <a:prstGeom prst="rect">
            <a:avLst/>
          </a:prstGeom>
          <a:noFill/>
          <a:ln w="9525">
            <a:noFill/>
            <a:miter lim="800000"/>
            <a:headEnd/>
            <a:tailEnd/>
          </a:ln>
          <a:effectLst/>
        </p:spPr>
        <p:txBody>
          <a:bodyPr vert="horz" wrap="square" lIns="91293" tIns="45647" rIns="91293" bIns="45647" numCol="1" anchor="t" anchorCtr="0" compatLnSpc="1">
            <a:prstTxWarp prst="textNoShape">
              <a:avLst/>
            </a:prstTxWarp>
          </a:bodyPr>
          <a:lstStyle>
            <a:lvl1pPr algn="r">
              <a:defRPr>
                <a:effectLst/>
                <a:latin typeface="Arial" pitchFamily="34" charset="0"/>
              </a:defRPr>
            </a:lvl1pPr>
          </a:lstStyle>
          <a:p>
            <a:pPr>
              <a:defRPr/>
            </a:pPr>
            <a:endParaRPr lang="fr-FR" dirty="0"/>
          </a:p>
        </p:txBody>
      </p:sp>
      <p:sp>
        <p:nvSpPr>
          <p:cNvPr id="348164" name="Rectangle 4"/>
          <p:cNvSpPr>
            <a:spLocks noGrp="1" noChangeArrowheads="1"/>
          </p:cNvSpPr>
          <p:nvPr>
            <p:ph type="ftr" sz="quarter" idx="2"/>
          </p:nvPr>
        </p:nvSpPr>
        <p:spPr bwMode="auto">
          <a:xfrm>
            <a:off x="0" y="9120173"/>
            <a:ext cx="3170138" cy="479538"/>
          </a:xfrm>
          <a:prstGeom prst="rect">
            <a:avLst/>
          </a:prstGeom>
          <a:noFill/>
          <a:ln w="9525">
            <a:noFill/>
            <a:miter lim="800000"/>
            <a:headEnd/>
            <a:tailEnd/>
          </a:ln>
          <a:effectLst/>
        </p:spPr>
        <p:txBody>
          <a:bodyPr vert="horz" wrap="square" lIns="91293" tIns="45647" rIns="91293" bIns="45647" numCol="1" anchor="b" anchorCtr="0" compatLnSpc="1">
            <a:prstTxWarp prst="textNoShape">
              <a:avLst/>
            </a:prstTxWarp>
          </a:bodyPr>
          <a:lstStyle>
            <a:lvl1pPr>
              <a:defRPr>
                <a:effectLst/>
                <a:latin typeface="Arial" pitchFamily="34" charset="0"/>
              </a:defRPr>
            </a:lvl1pPr>
          </a:lstStyle>
          <a:p>
            <a:pPr>
              <a:defRPr/>
            </a:pPr>
            <a:endParaRPr lang="fr-FR" dirty="0"/>
          </a:p>
        </p:txBody>
      </p:sp>
      <p:sp>
        <p:nvSpPr>
          <p:cNvPr id="348165" name="Rectangle 5"/>
          <p:cNvSpPr>
            <a:spLocks noGrp="1" noChangeArrowheads="1"/>
          </p:cNvSpPr>
          <p:nvPr>
            <p:ph type="sldNum" sz="quarter" idx="3"/>
          </p:nvPr>
        </p:nvSpPr>
        <p:spPr bwMode="auto">
          <a:xfrm>
            <a:off x="4143427" y="9120173"/>
            <a:ext cx="3170138" cy="479538"/>
          </a:xfrm>
          <a:prstGeom prst="rect">
            <a:avLst/>
          </a:prstGeom>
          <a:noFill/>
          <a:ln w="9525">
            <a:noFill/>
            <a:miter lim="800000"/>
            <a:headEnd/>
            <a:tailEnd/>
          </a:ln>
          <a:effectLst/>
        </p:spPr>
        <p:txBody>
          <a:bodyPr vert="horz" wrap="square" lIns="91293" tIns="45647" rIns="91293" bIns="45647" numCol="1" anchor="b" anchorCtr="0" compatLnSpc="1">
            <a:prstTxWarp prst="textNoShape">
              <a:avLst/>
            </a:prstTxWarp>
          </a:bodyPr>
          <a:lstStyle>
            <a:lvl1pPr algn="r">
              <a:defRPr>
                <a:effectLst/>
                <a:latin typeface="Arial" pitchFamily="34" charset="0"/>
              </a:defRPr>
            </a:lvl1pPr>
          </a:lstStyle>
          <a:p>
            <a:pPr>
              <a:defRPr/>
            </a:pPr>
            <a:fld id="{F7A51321-CECA-4393-A655-9E6DB136BAE6}" type="slidenum">
              <a:rPr lang="fr-FR"/>
              <a:pPr>
                <a:defRPr/>
              </a:pPr>
              <a:t>‹#›</a:t>
            </a:fld>
            <a:endParaRPr lang="fr-F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2"/>
            <a:ext cx="3170138" cy="479538"/>
          </a:xfrm>
          <a:prstGeom prst="rect">
            <a:avLst/>
          </a:prstGeom>
          <a:noFill/>
          <a:ln w="9525">
            <a:noFill/>
            <a:miter lim="800000"/>
            <a:headEnd/>
            <a:tailEnd/>
          </a:ln>
          <a:effectLst/>
        </p:spPr>
        <p:txBody>
          <a:bodyPr vert="horz" wrap="square" lIns="91293" tIns="45647" rIns="91293" bIns="45647" numCol="1" anchor="t" anchorCtr="0" compatLnSpc="1">
            <a:prstTxWarp prst="textNoShape">
              <a:avLst/>
            </a:prstTxWarp>
          </a:bodyPr>
          <a:lstStyle>
            <a:lvl1pPr>
              <a:defRPr>
                <a:effectLst/>
                <a:latin typeface="Arial" pitchFamily="34" charset="0"/>
              </a:defRPr>
            </a:lvl1pPr>
          </a:lstStyle>
          <a:p>
            <a:pPr>
              <a:defRPr/>
            </a:pPr>
            <a:endParaRPr lang="en-US" dirty="0"/>
          </a:p>
        </p:txBody>
      </p:sp>
      <p:sp>
        <p:nvSpPr>
          <p:cNvPr id="12291" name="Rectangle 3"/>
          <p:cNvSpPr>
            <a:spLocks noGrp="1" noChangeArrowheads="1"/>
          </p:cNvSpPr>
          <p:nvPr>
            <p:ph type="dt" idx="1"/>
          </p:nvPr>
        </p:nvSpPr>
        <p:spPr bwMode="auto">
          <a:xfrm>
            <a:off x="4143427" y="2"/>
            <a:ext cx="3170138" cy="479538"/>
          </a:xfrm>
          <a:prstGeom prst="rect">
            <a:avLst/>
          </a:prstGeom>
          <a:noFill/>
          <a:ln w="9525">
            <a:noFill/>
            <a:miter lim="800000"/>
            <a:headEnd/>
            <a:tailEnd/>
          </a:ln>
          <a:effectLst/>
        </p:spPr>
        <p:txBody>
          <a:bodyPr vert="horz" wrap="square" lIns="91293" tIns="45647" rIns="91293" bIns="45647" numCol="1" anchor="t" anchorCtr="0" compatLnSpc="1">
            <a:prstTxWarp prst="textNoShape">
              <a:avLst/>
            </a:prstTxWarp>
          </a:bodyPr>
          <a:lstStyle>
            <a:lvl1pPr algn="r">
              <a:defRPr>
                <a:effectLst/>
                <a:latin typeface="Arial" pitchFamily="34" charset="0"/>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2308225" y="720725"/>
            <a:ext cx="2700338" cy="3598863"/>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31194" y="4560086"/>
            <a:ext cx="5852814" cy="4320317"/>
          </a:xfrm>
          <a:prstGeom prst="rect">
            <a:avLst/>
          </a:prstGeom>
          <a:noFill/>
          <a:ln w="9525">
            <a:noFill/>
            <a:miter lim="800000"/>
            <a:headEnd/>
            <a:tailEnd/>
          </a:ln>
          <a:effectLst/>
        </p:spPr>
        <p:txBody>
          <a:bodyPr vert="horz" wrap="square" lIns="91293" tIns="45647" rIns="91293" bIns="456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120173"/>
            <a:ext cx="3170138" cy="479538"/>
          </a:xfrm>
          <a:prstGeom prst="rect">
            <a:avLst/>
          </a:prstGeom>
          <a:noFill/>
          <a:ln w="9525">
            <a:noFill/>
            <a:miter lim="800000"/>
            <a:headEnd/>
            <a:tailEnd/>
          </a:ln>
          <a:effectLst/>
        </p:spPr>
        <p:txBody>
          <a:bodyPr vert="horz" wrap="square" lIns="91293" tIns="45647" rIns="91293" bIns="45647" numCol="1" anchor="b" anchorCtr="0" compatLnSpc="1">
            <a:prstTxWarp prst="textNoShape">
              <a:avLst/>
            </a:prstTxWarp>
          </a:bodyPr>
          <a:lstStyle>
            <a:lvl1pPr>
              <a:defRPr>
                <a:effectLst/>
                <a:latin typeface="Arial" pitchFamily="34" charset="0"/>
              </a:defRPr>
            </a:lvl1pPr>
          </a:lstStyle>
          <a:p>
            <a:pPr>
              <a:defRPr/>
            </a:pPr>
            <a:endParaRPr lang="en-US" dirty="0"/>
          </a:p>
        </p:txBody>
      </p:sp>
      <p:sp>
        <p:nvSpPr>
          <p:cNvPr id="12295" name="Rectangle 7"/>
          <p:cNvSpPr>
            <a:spLocks noGrp="1" noChangeArrowheads="1"/>
          </p:cNvSpPr>
          <p:nvPr>
            <p:ph type="sldNum" sz="quarter" idx="5"/>
          </p:nvPr>
        </p:nvSpPr>
        <p:spPr bwMode="auto">
          <a:xfrm>
            <a:off x="4143427" y="9120173"/>
            <a:ext cx="3170138" cy="479538"/>
          </a:xfrm>
          <a:prstGeom prst="rect">
            <a:avLst/>
          </a:prstGeom>
          <a:noFill/>
          <a:ln w="9525">
            <a:noFill/>
            <a:miter lim="800000"/>
            <a:headEnd/>
            <a:tailEnd/>
          </a:ln>
          <a:effectLst/>
        </p:spPr>
        <p:txBody>
          <a:bodyPr vert="horz" wrap="square" lIns="91293" tIns="45647" rIns="91293" bIns="45647" numCol="1" anchor="b" anchorCtr="0" compatLnSpc="1">
            <a:prstTxWarp prst="textNoShape">
              <a:avLst/>
            </a:prstTxWarp>
          </a:bodyPr>
          <a:lstStyle>
            <a:lvl1pPr algn="r">
              <a:defRPr>
                <a:effectLst/>
                <a:latin typeface="Arial" pitchFamily="34" charset="0"/>
              </a:defRPr>
            </a:lvl1pPr>
          </a:lstStyle>
          <a:p>
            <a:pPr>
              <a:defRPr/>
            </a:pPr>
            <a:fld id="{2C2EF88F-5B7A-4DCC-9633-96401D063EB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fr-FR" dirty="0" smtClean="0"/>
          </a:p>
        </p:txBody>
      </p:sp>
      <p:sp>
        <p:nvSpPr>
          <p:cNvPr id="24580" name="Slide Number Placeholder 3"/>
          <p:cNvSpPr>
            <a:spLocks noGrp="1"/>
          </p:cNvSpPr>
          <p:nvPr>
            <p:ph type="sldNum" sz="quarter" idx="5"/>
          </p:nvPr>
        </p:nvSpPr>
        <p:spPr>
          <a:noFill/>
        </p:spPr>
        <p:txBody>
          <a:bodyPr/>
          <a:lstStyle/>
          <a:p>
            <a:fld id="{58643619-3686-461C-BFB2-05B5E113E426}" type="slidenum">
              <a:rPr lang="en-US"/>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fr-FR" dirty="0" smtClean="0"/>
          </a:p>
        </p:txBody>
      </p:sp>
      <p:sp>
        <p:nvSpPr>
          <p:cNvPr id="25604" name="Slide Number Placeholder 3"/>
          <p:cNvSpPr>
            <a:spLocks noGrp="1"/>
          </p:cNvSpPr>
          <p:nvPr>
            <p:ph type="sldNum" sz="quarter" idx="5"/>
          </p:nvPr>
        </p:nvSpPr>
        <p:spPr>
          <a:noFill/>
        </p:spPr>
        <p:txBody>
          <a:bodyPr/>
          <a:lstStyle/>
          <a:p>
            <a:fld id="{1F34782E-6355-4060-8E32-D2A4D7A7856A}"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a:ln/>
        </p:spPr>
      </p:sp>
      <p:sp>
        <p:nvSpPr>
          <p:cNvPr id="26627" name="Espace réservé des commentaires 2"/>
          <p:cNvSpPr>
            <a:spLocks noGrp="1"/>
          </p:cNvSpPr>
          <p:nvPr>
            <p:ph type="body" idx="1"/>
          </p:nvPr>
        </p:nvSpPr>
        <p:spPr>
          <a:noFill/>
          <a:ln/>
        </p:spPr>
        <p:txBody>
          <a:bodyPr/>
          <a:lstStyle/>
          <a:p>
            <a:endParaRPr lang="fr-FR" dirty="0" smtClean="0"/>
          </a:p>
        </p:txBody>
      </p:sp>
      <p:sp>
        <p:nvSpPr>
          <p:cNvPr id="26628" name="Espace réservé du numéro de diapositive 3"/>
          <p:cNvSpPr>
            <a:spLocks noGrp="1"/>
          </p:cNvSpPr>
          <p:nvPr>
            <p:ph type="sldNum" sz="quarter" idx="5"/>
          </p:nvPr>
        </p:nvSpPr>
        <p:spPr>
          <a:noFill/>
        </p:spPr>
        <p:txBody>
          <a:bodyPr/>
          <a:lstStyle/>
          <a:p>
            <a:fld id="{D4EB9C77-5DF5-45F5-A942-B7A40B988AA4}" type="slidenum">
              <a:rPr lang="en-US" smtClean="0"/>
              <a:pPr/>
              <a:t>4</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a:ln/>
        </p:spPr>
      </p:sp>
      <p:sp>
        <p:nvSpPr>
          <p:cNvPr id="26627" name="Espace réservé des commentaires 2"/>
          <p:cNvSpPr>
            <a:spLocks noGrp="1"/>
          </p:cNvSpPr>
          <p:nvPr>
            <p:ph type="body" idx="1"/>
          </p:nvPr>
        </p:nvSpPr>
        <p:spPr>
          <a:noFill/>
          <a:ln/>
        </p:spPr>
        <p:txBody>
          <a:bodyPr/>
          <a:lstStyle/>
          <a:p>
            <a:endParaRPr lang="fr-FR" dirty="0" smtClean="0"/>
          </a:p>
        </p:txBody>
      </p:sp>
      <p:sp>
        <p:nvSpPr>
          <p:cNvPr id="26628" name="Espace réservé du numéro de diapositive 3"/>
          <p:cNvSpPr>
            <a:spLocks noGrp="1"/>
          </p:cNvSpPr>
          <p:nvPr>
            <p:ph type="sldNum" sz="quarter" idx="5"/>
          </p:nvPr>
        </p:nvSpPr>
        <p:spPr>
          <a:noFill/>
        </p:spPr>
        <p:txBody>
          <a:bodyPr/>
          <a:lstStyle/>
          <a:p>
            <a:fld id="{D4EB9C77-5DF5-45F5-A942-B7A40B988AA4}" type="slidenum">
              <a:rPr lang="en-US" smtClean="0"/>
              <a:pPr/>
              <a:t>5</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fr-FR" dirty="0" smtClean="0"/>
          </a:p>
        </p:txBody>
      </p:sp>
      <p:sp>
        <p:nvSpPr>
          <p:cNvPr id="27652" name="Slide Number Placeholder 3"/>
          <p:cNvSpPr>
            <a:spLocks noGrp="1"/>
          </p:cNvSpPr>
          <p:nvPr>
            <p:ph type="sldNum" sz="quarter" idx="5"/>
          </p:nvPr>
        </p:nvSpPr>
        <p:spPr>
          <a:noFill/>
        </p:spPr>
        <p:txBody>
          <a:bodyPr/>
          <a:lstStyle/>
          <a:p>
            <a:fld id="{F5025E6A-D68F-44A7-BA67-FDF752771530}"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22" name="Rectangle 18"/>
          <p:cNvSpPr>
            <a:spLocks noChangeArrowheads="1"/>
          </p:cNvSpPr>
          <p:nvPr userDrawn="1"/>
        </p:nvSpPr>
        <p:spPr bwMode="auto">
          <a:xfrm>
            <a:off x="728134" y="8743890"/>
            <a:ext cx="5410200" cy="400110"/>
          </a:xfrm>
          <a:prstGeom prst="rect">
            <a:avLst/>
          </a:prstGeom>
          <a:noFill/>
          <a:ln w="9525">
            <a:noFill/>
            <a:miter lim="800000"/>
            <a:headEnd/>
            <a:tailEnd/>
          </a:ln>
        </p:spPr>
        <p:txBody>
          <a:bodyPr anchor="ctr">
            <a:spAutoFit/>
          </a:bodyPr>
          <a:lstStyle/>
          <a:p>
            <a:pPr algn="ctr" rtl="0" fontAlgn="base">
              <a:spcBef>
                <a:spcPct val="0"/>
              </a:spcBef>
              <a:spcAft>
                <a:spcPct val="0"/>
              </a:spcAft>
            </a:pPr>
            <a:r>
              <a:rPr lang="en-GB" sz="1000" i="1" kern="1200" dirty="0" smtClean="0">
                <a:solidFill>
                  <a:schemeClr val="bg1">
                    <a:lumMod val="50000"/>
                  </a:schemeClr>
                </a:solidFill>
                <a:latin typeface="+mn-lt"/>
                <a:ea typeface="+mn-ea"/>
                <a:cs typeface="+mn-cs"/>
              </a:rPr>
              <a:t>© 2010 </a:t>
            </a:r>
            <a:r>
              <a:rPr lang="fr-FR" sz="1000" i="1" kern="1200" dirty="0" smtClean="0">
                <a:solidFill>
                  <a:schemeClr val="bg1">
                    <a:lumMod val="50000"/>
                  </a:schemeClr>
                </a:solidFill>
                <a:latin typeface="+mn-lt"/>
                <a:ea typeface="+mn-ea"/>
                <a:cs typeface="+mn-cs"/>
              </a:rPr>
              <a:t>Les images, textes et illustrations de ce document sont protégés par le droit d'auteur.</a:t>
            </a:r>
          </a:p>
          <a:p>
            <a:pPr algn="ctr" rtl="0" fontAlgn="base">
              <a:spcBef>
                <a:spcPct val="0"/>
              </a:spcBef>
              <a:spcAft>
                <a:spcPct val="0"/>
              </a:spcAft>
            </a:pPr>
            <a:r>
              <a:rPr lang="fr-FR" sz="1000" i="1" kern="1200" dirty="0" smtClean="0">
                <a:solidFill>
                  <a:schemeClr val="bg1">
                    <a:lumMod val="50000"/>
                  </a:schemeClr>
                </a:solidFill>
                <a:latin typeface="+mn-lt"/>
                <a:ea typeface="+mn-ea"/>
                <a:cs typeface="+mn-cs"/>
              </a:rPr>
              <a:t>Elles ne peuvent donc pas librement être utilisées sans  le consentement explicite d’iCognitive</a:t>
            </a:r>
            <a:endParaRPr lang="en-US" sz="1000" i="1" kern="1200" dirty="0">
              <a:solidFill>
                <a:schemeClr val="bg1">
                  <a:lumMod val="50000"/>
                </a:schemeClr>
              </a:solidFill>
              <a:latin typeface="+mn-lt"/>
              <a:ea typeface="+mn-ea"/>
              <a:cs typeface="+mn-cs"/>
            </a:endParaRPr>
          </a:p>
        </p:txBody>
      </p:sp>
      <p:sp>
        <p:nvSpPr>
          <p:cNvPr id="11" name="Title 1"/>
          <p:cNvSpPr>
            <a:spLocks noGrp="1"/>
          </p:cNvSpPr>
          <p:nvPr>
            <p:ph type="title" hasCustomPrompt="1"/>
          </p:nvPr>
        </p:nvSpPr>
        <p:spPr>
          <a:xfrm>
            <a:off x="685800" y="3352800"/>
            <a:ext cx="5486400" cy="2438400"/>
          </a:xfrm>
          <a:ln>
            <a:solidFill>
              <a:schemeClr val="accent2">
                <a:lumMod val="50000"/>
              </a:schemeClr>
            </a:solidFill>
          </a:ln>
        </p:spPr>
        <p:txBody>
          <a:bodyPr anchor="ctr"/>
          <a:lstStyle>
            <a:lvl1pPr algn="ctr">
              <a:defRPr sz="4000" b="0">
                <a:solidFill>
                  <a:schemeClr val="bg2">
                    <a:lumMod val="50000"/>
                  </a:schemeClr>
                </a:solidFill>
              </a:defRPr>
            </a:lvl1pPr>
          </a:lstStyle>
          <a:p>
            <a:r>
              <a:rPr lang="en-US" dirty="0" smtClean="0"/>
              <a:t>Click to edit master title style</a:t>
            </a:r>
            <a:endParaRPr lang="en-SG" dirty="0"/>
          </a:p>
        </p:txBody>
      </p:sp>
      <p:pic>
        <p:nvPicPr>
          <p:cNvPr id="15" name="Picture 6" descr="scc_logo"/>
          <p:cNvPicPr>
            <a:picLocks noChangeAspect="1" noChangeArrowheads="1"/>
          </p:cNvPicPr>
          <p:nvPr userDrawn="1"/>
        </p:nvPicPr>
        <p:blipFill>
          <a:blip r:embed="rId2" cstate="print"/>
          <a:srcRect/>
          <a:stretch>
            <a:fillRect/>
          </a:stretch>
        </p:blipFill>
        <p:spPr bwMode="auto">
          <a:xfrm>
            <a:off x="4343400" y="990600"/>
            <a:ext cx="1851025" cy="609600"/>
          </a:xfrm>
          <a:prstGeom prst="rect">
            <a:avLst/>
          </a:prstGeom>
          <a:noFill/>
          <a:ln w="9525">
            <a:noFill/>
            <a:miter lim="800000"/>
            <a:headEnd/>
            <a:tailEnd/>
          </a:ln>
        </p:spPr>
      </p:pic>
      <p:pic>
        <p:nvPicPr>
          <p:cNvPr id="7" name="Picture 6" descr="Logo_colored-01.jpg"/>
          <p:cNvPicPr>
            <a:picLocks noChangeAspect="1"/>
          </p:cNvPicPr>
          <p:nvPr userDrawn="1"/>
        </p:nvPicPr>
        <p:blipFill>
          <a:blip r:embed="rId3" cstate="print"/>
          <a:stretch>
            <a:fillRect/>
          </a:stretch>
        </p:blipFill>
        <p:spPr>
          <a:xfrm>
            <a:off x="457200" y="391391"/>
            <a:ext cx="2057400" cy="158980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
        <p:nvSpPr>
          <p:cNvPr id="22" name="Rectangle 18"/>
          <p:cNvSpPr>
            <a:spLocks noChangeArrowheads="1"/>
          </p:cNvSpPr>
          <p:nvPr userDrawn="1"/>
        </p:nvSpPr>
        <p:spPr bwMode="auto">
          <a:xfrm>
            <a:off x="728134" y="8743890"/>
            <a:ext cx="5410200" cy="400110"/>
          </a:xfrm>
          <a:prstGeom prst="rect">
            <a:avLst/>
          </a:prstGeom>
          <a:noFill/>
          <a:ln w="9525">
            <a:noFill/>
            <a:miter lim="800000"/>
            <a:headEnd/>
            <a:tailEnd/>
          </a:ln>
        </p:spPr>
        <p:txBody>
          <a:bodyPr anchor="ctr">
            <a:spAutoFit/>
          </a:bodyPr>
          <a:lstStyle/>
          <a:p>
            <a:pPr algn="ctr" rtl="0" fontAlgn="base">
              <a:spcBef>
                <a:spcPct val="0"/>
              </a:spcBef>
              <a:spcAft>
                <a:spcPct val="0"/>
              </a:spcAft>
            </a:pPr>
            <a:r>
              <a:rPr lang="en-GB" sz="1000" i="1" kern="1200" dirty="0" smtClean="0">
                <a:solidFill>
                  <a:schemeClr val="bg1">
                    <a:lumMod val="50000"/>
                  </a:schemeClr>
                </a:solidFill>
                <a:latin typeface="+mn-lt"/>
                <a:ea typeface="+mn-ea"/>
                <a:cs typeface="+mn-cs"/>
              </a:rPr>
              <a:t>© 2010 </a:t>
            </a:r>
            <a:r>
              <a:rPr lang="fr-FR" sz="1000" i="1" kern="1200" dirty="0" smtClean="0">
                <a:solidFill>
                  <a:schemeClr val="bg1">
                    <a:lumMod val="50000"/>
                  </a:schemeClr>
                </a:solidFill>
                <a:latin typeface="+mn-lt"/>
                <a:ea typeface="+mn-ea"/>
                <a:cs typeface="+mn-cs"/>
              </a:rPr>
              <a:t>Les images, textes et illustrations de ce document sont protégés par le droit d'auteur.</a:t>
            </a:r>
          </a:p>
          <a:p>
            <a:pPr algn="ctr" rtl="0" fontAlgn="base">
              <a:spcBef>
                <a:spcPct val="0"/>
              </a:spcBef>
              <a:spcAft>
                <a:spcPct val="0"/>
              </a:spcAft>
            </a:pPr>
            <a:r>
              <a:rPr lang="fr-FR" sz="1000" i="1" kern="1200" dirty="0" smtClean="0">
                <a:solidFill>
                  <a:schemeClr val="bg1">
                    <a:lumMod val="50000"/>
                  </a:schemeClr>
                </a:solidFill>
                <a:latin typeface="+mn-lt"/>
                <a:ea typeface="+mn-ea"/>
                <a:cs typeface="+mn-cs"/>
              </a:rPr>
              <a:t>Elles ne peuvent donc pas librement être utilisées sans  le consentement explicite d’iCognitive</a:t>
            </a:r>
            <a:endParaRPr lang="en-US" sz="1000" i="1" kern="1200" dirty="0">
              <a:solidFill>
                <a:schemeClr val="bg1">
                  <a:lumMod val="50000"/>
                </a:schemeClr>
              </a:solidFill>
              <a:latin typeface="+mn-lt"/>
              <a:ea typeface="+mn-ea"/>
              <a:cs typeface="+mn-cs"/>
            </a:endParaRPr>
          </a:p>
        </p:txBody>
      </p:sp>
      <p:sp>
        <p:nvSpPr>
          <p:cNvPr id="11" name="Title 1"/>
          <p:cNvSpPr>
            <a:spLocks noGrp="1"/>
          </p:cNvSpPr>
          <p:nvPr>
            <p:ph type="title" hasCustomPrompt="1"/>
          </p:nvPr>
        </p:nvSpPr>
        <p:spPr>
          <a:xfrm>
            <a:off x="685800" y="3352800"/>
            <a:ext cx="5486400" cy="2438400"/>
          </a:xfrm>
          <a:ln>
            <a:solidFill>
              <a:schemeClr val="accent2">
                <a:lumMod val="50000"/>
              </a:schemeClr>
            </a:solidFill>
          </a:ln>
        </p:spPr>
        <p:txBody>
          <a:bodyPr anchor="ctr"/>
          <a:lstStyle>
            <a:lvl1pPr algn="ctr">
              <a:defRPr sz="4000" b="0">
                <a:solidFill>
                  <a:schemeClr val="bg2">
                    <a:lumMod val="50000"/>
                  </a:schemeClr>
                </a:solidFill>
              </a:defRPr>
            </a:lvl1pPr>
          </a:lstStyle>
          <a:p>
            <a:r>
              <a:rPr lang="en-US" dirty="0" smtClean="0"/>
              <a:t>Click to edit master title style</a:t>
            </a:r>
            <a:endParaRPr lang="en-SG" dirty="0"/>
          </a:p>
        </p:txBody>
      </p:sp>
      <p:pic>
        <p:nvPicPr>
          <p:cNvPr id="5" name="Picture 4" descr="Logo_colored-01.jpg"/>
          <p:cNvPicPr>
            <a:picLocks noChangeAspect="1"/>
          </p:cNvPicPr>
          <p:nvPr userDrawn="1"/>
        </p:nvPicPr>
        <p:blipFill>
          <a:blip r:embed="rId2" cstate="print"/>
          <a:stretch>
            <a:fillRect/>
          </a:stretch>
        </p:blipFill>
        <p:spPr>
          <a:xfrm>
            <a:off x="457200" y="391391"/>
            <a:ext cx="2057400" cy="158980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Title Slide">
    <p:spTree>
      <p:nvGrpSpPr>
        <p:cNvPr id="1" name=""/>
        <p:cNvGrpSpPr/>
        <p:nvPr/>
      </p:nvGrpSpPr>
      <p:grpSpPr>
        <a:xfrm>
          <a:off x="0" y="0"/>
          <a:ext cx="0" cy="0"/>
          <a:chOff x="0" y="0"/>
          <a:chExt cx="0" cy="0"/>
        </a:xfrm>
      </p:grpSpPr>
      <p:sp>
        <p:nvSpPr>
          <p:cNvPr id="18" name="Line 23"/>
          <p:cNvSpPr>
            <a:spLocks noChangeShapeType="1"/>
          </p:cNvSpPr>
          <p:nvPr/>
        </p:nvSpPr>
        <p:spPr bwMode="auto">
          <a:xfrm>
            <a:off x="342900" y="2540000"/>
            <a:ext cx="0" cy="0"/>
          </a:xfrm>
          <a:prstGeom prst="line">
            <a:avLst/>
          </a:prstGeom>
          <a:noFill/>
          <a:ln w="9525">
            <a:solidFill>
              <a:schemeClr val="tx1"/>
            </a:solidFill>
            <a:round/>
            <a:headEnd/>
            <a:tailEnd/>
          </a:ln>
          <a:effectLst/>
        </p:spPr>
        <p:txBody>
          <a:bodyPr/>
          <a:lstStyle/>
          <a:p>
            <a:pPr>
              <a:defRPr/>
            </a:pPr>
            <a:endParaRPr lang="en-SG" dirty="0">
              <a:effectLst>
                <a:outerShdw blurRad="38100" dist="38100" dir="2700000" algn="tl">
                  <a:srgbClr val="000000">
                    <a:alpha val="43137"/>
                  </a:srgbClr>
                </a:outerShdw>
              </a:effectLst>
              <a:latin typeface="Arial" pitchFamily="34" charset="0"/>
            </a:endParaRPr>
          </a:p>
        </p:txBody>
      </p:sp>
      <p:sp>
        <p:nvSpPr>
          <p:cNvPr id="7185" name="Rectangle 17"/>
          <p:cNvSpPr>
            <a:spLocks noGrp="1" noChangeArrowheads="1"/>
          </p:cNvSpPr>
          <p:nvPr>
            <p:ph type="ctrTitle" hasCustomPrompt="1"/>
          </p:nvPr>
        </p:nvSpPr>
        <p:spPr>
          <a:xfrm>
            <a:off x="457200" y="533400"/>
            <a:ext cx="5943600" cy="1219200"/>
          </a:xfrm>
        </p:spPr>
        <p:txBody>
          <a:bodyPr/>
          <a:lstStyle>
            <a:lvl1pPr marL="0" indent="0" algn="l" defTabSz="914400" rtl="0" eaLnBrk="1" latinLnBrk="0" hangingPunct="1">
              <a:spcBef>
                <a:spcPct val="20000"/>
              </a:spcBef>
              <a:buClr>
                <a:srgbClr val="C00000"/>
              </a:buClr>
              <a:buFont typeface="Arial" pitchFamily="34" charset="0"/>
              <a:buNone/>
              <a:defRPr lang="en-US" sz="2800" kern="1200" dirty="0">
                <a:solidFill>
                  <a:srgbClr val="007FB2"/>
                </a:solidFill>
                <a:latin typeface="+mn-lt"/>
                <a:ea typeface="+mn-ea"/>
                <a:cs typeface="+mn-cs"/>
              </a:defRPr>
            </a:lvl1pPr>
          </a:lstStyle>
          <a:p>
            <a:r>
              <a:rPr lang="en-US" dirty="0" smtClean="0"/>
              <a:t>CLICK TO EDIT MASTER TITLE STYLE</a:t>
            </a:r>
            <a:endParaRPr lang="en-US" dirty="0"/>
          </a:p>
        </p:txBody>
      </p:sp>
      <p:sp>
        <p:nvSpPr>
          <p:cNvPr id="7186" name="Rectangle 18"/>
          <p:cNvSpPr>
            <a:spLocks noGrp="1" noChangeArrowheads="1"/>
          </p:cNvSpPr>
          <p:nvPr>
            <p:ph type="subTitle" idx="1"/>
          </p:nvPr>
        </p:nvSpPr>
        <p:spPr>
          <a:xfrm>
            <a:off x="410028" y="2104572"/>
            <a:ext cx="6019800" cy="609600"/>
          </a:xfrm>
        </p:spPr>
        <p:txBody>
          <a:bodyPr/>
          <a:lstStyle>
            <a:lvl1pPr marL="0" indent="0" algn="l">
              <a:buFont typeface="Wingdings" pitchFamily="2" charset="2"/>
              <a:buNone/>
              <a:defRPr lang="en-US" sz="2000" dirty="0">
                <a:solidFill>
                  <a:schemeClr val="bg2">
                    <a:lumMod val="50000"/>
                  </a:schemeClr>
                </a:solidFill>
                <a:latin typeface="Calibri" pitchFamily="34" charset="0"/>
                <a:ea typeface="+mn-ea"/>
                <a:cs typeface="+mn-cs"/>
              </a:defRPr>
            </a:lvl1pPr>
          </a:lstStyle>
          <a:p>
            <a:pPr marL="0" lvl="0" indent="0" algn="l" rtl="0" eaLnBrk="0" fontAlgn="base" hangingPunct="0">
              <a:spcBef>
                <a:spcPts val="0"/>
              </a:spcBef>
              <a:spcAft>
                <a:spcPct val="0"/>
              </a:spcAft>
              <a:buClr>
                <a:schemeClr val="accent2">
                  <a:lumMod val="50000"/>
                </a:schemeClr>
              </a:buClr>
              <a:buSzPct val="75000"/>
              <a:buFont typeface="Wingdings" pitchFamily="2" charset="2"/>
              <a:buNone/>
            </a:pPr>
            <a:r>
              <a:rPr lang="en-US" dirty="0"/>
              <a:t>Click to edit Master subtitle style</a:t>
            </a:r>
          </a:p>
        </p:txBody>
      </p:sp>
      <p:pic>
        <p:nvPicPr>
          <p:cNvPr id="6" name="Picture 4"/>
          <p:cNvPicPr>
            <a:picLocks noChangeAspect="1" noChangeArrowheads="1"/>
          </p:cNvPicPr>
          <p:nvPr userDrawn="1"/>
        </p:nvPicPr>
        <p:blipFill>
          <a:blip r:embed="rId2" cstate="print"/>
          <a:srcRect/>
          <a:stretch>
            <a:fillRect/>
          </a:stretch>
        </p:blipFill>
        <p:spPr bwMode="auto">
          <a:xfrm>
            <a:off x="2895600" y="8686800"/>
            <a:ext cx="1081964" cy="327868"/>
          </a:xfrm>
          <a:prstGeom prst="rect">
            <a:avLst/>
          </a:prstGeom>
          <a:noFill/>
          <a:ln w="12700">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15" name="Line 19"/>
          <p:cNvSpPr>
            <a:spLocks noChangeShapeType="1"/>
          </p:cNvSpPr>
          <p:nvPr/>
        </p:nvSpPr>
        <p:spPr bwMode="auto">
          <a:xfrm>
            <a:off x="342900" y="2540000"/>
            <a:ext cx="0" cy="0"/>
          </a:xfrm>
          <a:prstGeom prst="line">
            <a:avLst/>
          </a:prstGeom>
          <a:noFill/>
          <a:ln w="9525">
            <a:solidFill>
              <a:schemeClr val="tx1"/>
            </a:solidFill>
            <a:round/>
            <a:headEnd/>
            <a:tailEnd/>
          </a:ln>
          <a:effectLst/>
        </p:spPr>
        <p:txBody>
          <a:bodyPr/>
          <a:lstStyle/>
          <a:p>
            <a:pPr>
              <a:defRPr/>
            </a:pPr>
            <a:endParaRPr lang="en-SG" dirty="0">
              <a:effectLst>
                <a:outerShdw blurRad="38100" dist="38100" dir="2700000" algn="tl">
                  <a:srgbClr val="000000">
                    <a:alpha val="43137"/>
                  </a:srgbClr>
                </a:outerShdw>
              </a:effectLst>
              <a:latin typeface="Arial" pitchFamily="34" charset="0"/>
            </a:endParaRPr>
          </a:p>
        </p:txBody>
      </p:sp>
      <p:sp>
        <p:nvSpPr>
          <p:cNvPr id="2" name="Title 1"/>
          <p:cNvSpPr>
            <a:spLocks noGrp="1"/>
          </p:cNvSpPr>
          <p:nvPr>
            <p:ph type="title" hasCustomPrompt="1"/>
          </p:nvPr>
        </p:nvSpPr>
        <p:spPr>
          <a:xfrm>
            <a:off x="361950" y="8474"/>
            <a:ext cx="6172200" cy="685800"/>
          </a:xfrm>
        </p:spPr>
        <p:txBody>
          <a:bodyPr anchor="t"/>
          <a:lstStyle>
            <a:lvl1pPr marL="0" indent="0" algn="l" defTabSz="914400" rtl="0" eaLnBrk="1" fontAlgn="base" latinLnBrk="0" hangingPunct="1">
              <a:spcBef>
                <a:spcPct val="20000"/>
              </a:spcBef>
              <a:spcAft>
                <a:spcPct val="0"/>
              </a:spcAft>
              <a:buClr>
                <a:srgbClr val="C00000"/>
              </a:buClr>
              <a:buFont typeface="Arial" pitchFamily="34" charset="0"/>
              <a:buNone/>
              <a:defRPr lang="en-SG" sz="2800" b="0" kern="1200" dirty="0">
                <a:solidFill>
                  <a:srgbClr val="0081B4"/>
                </a:solidFill>
                <a:latin typeface="+mn-lt"/>
                <a:ea typeface="+mn-ea"/>
                <a:cs typeface="+mn-cs"/>
              </a:defRPr>
            </a:lvl1pPr>
          </a:lstStyle>
          <a:p>
            <a:r>
              <a:rPr lang="en-US" dirty="0" smtClean="0"/>
              <a:t>CLICK TO EDIT MASTER TITLE STYLE</a:t>
            </a:r>
            <a:endParaRPr lang="en-SG" dirty="0"/>
          </a:p>
        </p:txBody>
      </p:sp>
      <p:sp>
        <p:nvSpPr>
          <p:cNvPr id="3" name="Content Placeholder 2"/>
          <p:cNvSpPr>
            <a:spLocks noGrp="1"/>
          </p:cNvSpPr>
          <p:nvPr>
            <p:ph idx="1"/>
          </p:nvPr>
        </p:nvSpPr>
        <p:spPr>
          <a:xfrm>
            <a:off x="342900" y="838200"/>
            <a:ext cx="6172200" cy="7696200"/>
          </a:xfrm>
        </p:spPr>
        <p:txBody>
          <a:bodyPr/>
          <a:lstStyle>
            <a:lvl1pPr marL="0" indent="0">
              <a:spcBef>
                <a:spcPts val="0"/>
              </a:spcBef>
              <a:buNone/>
              <a:defRPr sz="2000">
                <a:solidFill>
                  <a:srgbClr val="0081B4"/>
                </a:solidFill>
              </a:defRPr>
            </a:lvl1pPr>
            <a:lvl2pPr marL="0" indent="0">
              <a:spcBef>
                <a:spcPts val="0"/>
              </a:spcBef>
              <a:buNone/>
              <a:defRPr sz="1400">
                <a:solidFill>
                  <a:schemeClr val="bg2">
                    <a:lumMod val="50000"/>
                  </a:schemeClr>
                </a:solidFill>
              </a:defRPr>
            </a:lvl2pPr>
            <a:lvl3pPr marL="0" indent="0">
              <a:spcBef>
                <a:spcPts val="0"/>
              </a:spcBef>
              <a:buNone/>
              <a:defRPr sz="1200">
                <a:solidFill>
                  <a:srgbClr val="0081B4"/>
                </a:solidFill>
              </a:defRPr>
            </a:lvl3pPr>
            <a:lvl4pPr marL="0" indent="0">
              <a:spcBef>
                <a:spcPts val="0"/>
              </a:spcBef>
              <a:buNone/>
              <a:defRPr sz="1000">
                <a:solidFill>
                  <a:schemeClr val="bg2">
                    <a:lumMod val="50000"/>
                  </a:schemeClr>
                </a:solidFill>
              </a:defRPr>
            </a:lvl4pPr>
            <a:lvl5pPr marL="0" indent="0">
              <a:spcBef>
                <a:spcPts val="0"/>
              </a:spcBef>
              <a:buNone/>
              <a:defRPr sz="900">
                <a:solidFill>
                  <a:srgbClr val="0081B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20" name="Rectangle 2"/>
          <p:cNvSpPr>
            <a:spLocks noGrp="1" noChangeArrowheads="1"/>
          </p:cNvSpPr>
          <p:nvPr>
            <p:ph type="sldNum" sz="quarter" idx="10"/>
          </p:nvPr>
        </p:nvSpPr>
        <p:spPr>
          <a:xfrm>
            <a:off x="6019800" y="8466668"/>
            <a:ext cx="590550" cy="495300"/>
          </a:xfrm>
        </p:spPr>
        <p:txBody>
          <a:bodyPr/>
          <a:lstStyle>
            <a:lvl1pPr>
              <a:defRPr>
                <a:solidFill>
                  <a:schemeClr val="tx1"/>
                </a:solidFill>
              </a:defRPr>
            </a:lvl1pPr>
          </a:lstStyle>
          <a:p>
            <a:pPr>
              <a:defRPr/>
            </a:pPr>
            <a:fld id="{6825B022-DDBF-41AA-B24C-2AFE910E8A64}" type="slidenum">
              <a:rPr lang="en-US"/>
              <a:pPr>
                <a:defRPr/>
              </a:pPr>
              <a:t>‹#›</a:t>
            </a:fld>
            <a:endParaRPr lang="en-US" dirty="0"/>
          </a:p>
        </p:txBody>
      </p:sp>
      <p:pic>
        <p:nvPicPr>
          <p:cNvPr id="7" name="Picture 4"/>
          <p:cNvPicPr>
            <a:picLocks noChangeAspect="1" noChangeArrowheads="1"/>
          </p:cNvPicPr>
          <p:nvPr userDrawn="1"/>
        </p:nvPicPr>
        <p:blipFill>
          <a:blip r:embed="rId2" cstate="print"/>
          <a:srcRect/>
          <a:stretch>
            <a:fillRect/>
          </a:stretch>
        </p:blipFill>
        <p:spPr bwMode="auto">
          <a:xfrm>
            <a:off x="2895600" y="8686800"/>
            <a:ext cx="1081964" cy="327868"/>
          </a:xfrm>
          <a:prstGeom prst="rect">
            <a:avLst/>
          </a:prstGeom>
          <a:noFill/>
          <a:ln w="12700">
            <a:noFill/>
            <a:miter lim="800000"/>
            <a:headEnd/>
            <a:tailEnd/>
          </a:ln>
        </p:spPr>
      </p:pic>
      <p:sp>
        <p:nvSpPr>
          <p:cNvPr id="8" name="TextBox 7"/>
          <p:cNvSpPr txBox="1"/>
          <p:nvPr userDrawn="1"/>
        </p:nvSpPr>
        <p:spPr>
          <a:xfrm>
            <a:off x="304800" y="8610600"/>
            <a:ext cx="1752600" cy="461665"/>
          </a:xfrm>
          <a:prstGeom prst="rect">
            <a:avLst/>
          </a:prstGeom>
          <a:noFill/>
        </p:spPr>
        <p:txBody>
          <a:bodyPr wrap="square" rtlCol="0">
            <a:spAutoFit/>
          </a:bodyPr>
          <a:lstStyle/>
          <a:p>
            <a:r>
              <a:rPr lang="en-US" dirty="0" err="1" smtClean="0">
                <a:solidFill>
                  <a:schemeClr val="bg1">
                    <a:lumMod val="50000"/>
                  </a:schemeClr>
                </a:solidFill>
              </a:rPr>
              <a:t>Extrait</a:t>
            </a:r>
            <a:r>
              <a:rPr lang="en-US" dirty="0" smtClean="0">
                <a:solidFill>
                  <a:schemeClr val="bg1">
                    <a:lumMod val="50000"/>
                  </a:schemeClr>
                </a:solidFill>
              </a:rPr>
              <a:t> du</a:t>
            </a:r>
            <a:r>
              <a:rPr lang="en-US" baseline="0" dirty="0" smtClean="0">
                <a:solidFill>
                  <a:schemeClr val="bg1">
                    <a:lumMod val="50000"/>
                  </a:schemeClr>
                </a:solidFill>
              </a:rPr>
              <a:t> rapport </a:t>
            </a:r>
            <a:r>
              <a:rPr lang="en-US" baseline="0" dirty="0" err="1" smtClean="0">
                <a:solidFill>
                  <a:schemeClr val="bg1">
                    <a:lumMod val="50000"/>
                  </a:schemeClr>
                </a:solidFill>
              </a:rPr>
              <a:t>complet</a:t>
            </a:r>
            <a:endParaRPr lang="en-US" dirty="0">
              <a:solidFill>
                <a:schemeClr val="bg1">
                  <a:lumMod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900" y="152400"/>
            <a:ext cx="6172200" cy="838200"/>
          </a:xfrm>
        </p:spPr>
        <p:txBody>
          <a:bodyPr/>
          <a:lstStyle>
            <a:lvl1pPr marL="0" indent="0" algn="l" defTabSz="914400" rtl="0" eaLnBrk="1" fontAlgn="base" latinLnBrk="0" hangingPunct="1">
              <a:spcBef>
                <a:spcPct val="20000"/>
              </a:spcBef>
              <a:spcAft>
                <a:spcPct val="0"/>
              </a:spcAft>
              <a:buClr>
                <a:srgbClr val="C00000"/>
              </a:buClr>
              <a:buFont typeface="Arial" pitchFamily="34" charset="0"/>
              <a:buNone/>
              <a:defRPr lang="en-SG" sz="2800" b="0" kern="1200" dirty="0">
                <a:solidFill>
                  <a:srgbClr val="007FB2"/>
                </a:solidFill>
                <a:latin typeface="+mn-lt"/>
                <a:ea typeface="+mn-ea"/>
                <a:cs typeface="+mn-cs"/>
              </a:defRPr>
            </a:lvl1pPr>
          </a:lstStyle>
          <a:p>
            <a:r>
              <a:rPr lang="en-US" dirty="0" smtClean="0"/>
              <a:t>CLICK TO EDIT MASTER TITLE STYLE</a:t>
            </a:r>
            <a:endParaRPr lang="en-SG" dirty="0"/>
          </a:p>
        </p:txBody>
      </p:sp>
      <p:sp>
        <p:nvSpPr>
          <p:cNvPr id="3" name="Rectangle 2"/>
          <p:cNvSpPr>
            <a:spLocks noGrp="1" noChangeArrowheads="1"/>
          </p:cNvSpPr>
          <p:nvPr>
            <p:ph type="sldNum" sz="quarter" idx="10"/>
          </p:nvPr>
        </p:nvSpPr>
        <p:spPr>
          <a:xfrm>
            <a:off x="5990166" y="8483602"/>
            <a:ext cx="571500" cy="457201"/>
          </a:xfrm>
          <a:ln/>
        </p:spPr>
        <p:txBody>
          <a:bodyPr/>
          <a:lstStyle>
            <a:lvl1pPr>
              <a:defRPr/>
            </a:lvl1pPr>
          </a:lstStyle>
          <a:p>
            <a:pPr>
              <a:defRPr/>
            </a:pPr>
            <a:fld id="{9238B058-ABAD-4D82-A612-D833F382406F}" type="slidenum">
              <a:rPr lang="en-US"/>
              <a:pPr>
                <a:defRPr/>
              </a:pPr>
              <a:t>‹#›</a:t>
            </a:fld>
            <a:endParaRPr lang="en-US" dirty="0"/>
          </a:p>
        </p:txBody>
      </p:sp>
      <p:pic>
        <p:nvPicPr>
          <p:cNvPr id="4" name="Picture 4"/>
          <p:cNvPicPr>
            <a:picLocks noChangeAspect="1" noChangeArrowheads="1"/>
          </p:cNvPicPr>
          <p:nvPr userDrawn="1"/>
        </p:nvPicPr>
        <p:blipFill>
          <a:blip r:embed="rId2" cstate="print"/>
          <a:srcRect/>
          <a:stretch>
            <a:fillRect/>
          </a:stretch>
        </p:blipFill>
        <p:spPr bwMode="auto">
          <a:xfrm>
            <a:off x="2895600" y="8686800"/>
            <a:ext cx="1081964" cy="327868"/>
          </a:xfrm>
          <a:prstGeom prst="rect">
            <a:avLst/>
          </a:prstGeom>
          <a:noFill/>
          <a:ln w="12700">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900" y="152400"/>
            <a:ext cx="6172200" cy="762000"/>
          </a:xfrm>
        </p:spPr>
        <p:txBody>
          <a:bodyPr/>
          <a:lstStyle>
            <a:lvl1pPr marL="0" indent="0" algn="l" defTabSz="914400" rtl="0" eaLnBrk="1" fontAlgn="base" latinLnBrk="0" hangingPunct="1">
              <a:spcBef>
                <a:spcPct val="20000"/>
              </a:spcBef>
              <a:spcAft>
                <a:spcPct val="0"/>
              </a:spcAft>
              <a:buClr>
                <a:srgbClr val="C00000"/>
              </a:buClr>
              <a:buFont typeface="Arial" pitchFamily="34" charset="0"/>
              <a:buNone/>
              <a:defRPr lang="en-SG" sz="2800" b="0" kern="1200" dirty="0">
                <a:solidFill>
                  <a:srgbClr val="007FB2"/>
                </a:solidFill>
                <a:latin typeface="+mn-lt"/>
                <a:ea typeface="+mn-ea"/>
                <a:cs typeface="+mn-cs"/>
              </a:defRPr>
            </a:lvl1pPr>
          </a:lstStyle>
          <a:p>
            <a:r>
              <a:rPr lang="en-US" dirty="0" smtClean="0"/>
              <a:t>CLICK TO EDIT MASTER TITLE STYLE</a:t>
            </a:r>
            <a:endParaRPr lang="en-SG" dirty="0"/>
          </a:p>
        </p:txBody>
      </p:sp>
      <p:sp>
        <p:nvSpPr>
          <p:cNvPr id="3" name="Content Placeholder 2"/>
          <p:cNvSpPr>
            <a:spLocks noGrp="1"/>
          </p:cNvSpPr>
          <p:nvPr>
            <p:ph sz="half" idx="1"/>
          </p:nvPr>
        </p:nvSpPr>
        <p:spPr>
          <a:xfrm>
            <a:off x="342900" y="1066800"/>
            <a:ext cx="3028950" cy="7467600"/>
          </a:xfrm>
        </p:spPr>
        <p:txBody>
          <a:bodyPr/>
          <a:lstStyle>
            <a:lvl1pPr marL="0" indent="0">
              <a:buNone/>
              <a:defRPr sz="2000"/>
            </a:lvl1pPr>
            <a:lvl2pPr marL="0" indent="0">
              <a:buNone/>
              <a:defRPr sz="1400">
                <a:solidFill>
                  <a:schemeClr val="bg2">
                    <a:lumMod val="50000"/>
                  </a:schemeClr>
                </a:solidFill>
              </a:defRPr>
            </a:lvl2pPr>
            <a:lvl3pPr marL="0" indent="0">
              <a:buNone/>
              <a:defRPr sz="1200"/>
            </a:lvl3pPr>
            <a:lvl4pPr marL="0" indent="0">
              <a:buNone/>
              <a:defRPr sz="1000">
                <a:solidFill>
                  <a:schemeClr val="bg2">
                    <a:lumMod val="50000"/>
                  </a:schemeClr>
                </a:solidFill>
              </a:defRPr>
            </a:lvl4pPr>
            <a:lvl5pPr marL="0" indent="0">
              <a:buNone/>
              <a:defRPr sz="9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4" name="Content Placeholder 3"/>
          <p:cNvSpPr>
            <a:spLocks noGrp="1"/>
          </p:cNvSpPr>
          <p:nvPr>
            <p:ph sz="half" idx="2"/>
          </p:nvPr>
        </p:nvSpPr>
        <p:spPr>
          <a:xfrm>
            <a:off x="3486150" y="1066800"/>
            <a:ext cx="3028950" cy="7467600"/>
          </a:xfrm>
        </p:spPr>
        <p:txBody>
          <a:bodyPr/>
          <a:lstStyle>
            <a:lvl1pPr marL="0" indent="0">
              <a:buNone/>
              <a:defRPr sz="2000"/>
            </a:lvl1pPr>
            <a:lvl2pPr marL="0" indent="0">
              <a:buNone/>
              <a:defRPr sz="1400">
                <a:solidFill>
                  <a:schemeClr val="bg2">
                    <a:lumMod val="50000"/>
                  </a:schemeClr>
                </a:solidFill>
              </a:defRPr>
            </a:lvl2pPr>
            <a:lvl3pPr marL="0" indent="0">
              <a:buNone/>
              <a:defRPr sz="1200"/>
            </a:lvl3pPr>
            <a:lvl4pPr marL="0" indent="0">
              <a:buNone/>
              <a:defRPr sz="1000">
                <a:solidFill>
                  <a:schemeClr val="bg2">
                    <a:lumMod val="50000"/>
                  </a:schemeClr>
                </a:solidFill>
              </a:defRPr>
            </a:lvl4pPr>
            <a:lvl5pPr marL="0" indent="0">
              <a:buNone/>
              <a:defRPr sz="9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5" name="Rectangle 2"/>
          <p:cNvSpPr>
            <a:spLocks noGrp="1" noChangeArrowheads="1"/>
          </p:cNvSpPr>
          <p:nvPr>
            <p:ph type="sldNum" sz="quarter" idx="10"/>
          </p:nvPr>
        </p:nvSpPr>
        <p:spPr>
          <a:xfrm>
            <a:off x="6040965" y="8500535"/>
            <a:ext cx="571500" cy="457201"/>
          </a:xfrm>
          <a:ln/>
        </p:spPr>
        <p:txBody>
          <a:bodyPr/>
          <a:lstStyle>
            <a:lvl1pPr>
              <a:defRPr/>
            </a:lvl1pPr>
          </a:lstStyle>
          <a:p>
            <a:pPr>
              <a:defRPr/>
            </a:pPr>
            <a:fld id="{362BB50E-85B9-48F4-9305-ED967C541C29}" type="slidenum">
              <a:rPr lang="en-US"/>
              <a:pPr>
                <a:defRPr/>
              </a:pPr>
              <a:t>‹#›</a:t>
            </a:fld>
            <a:endParaRPr lang="en-US" dirty="0"/>
          </a:p>
        </p:txBody>
      </p:sp>
      <p:pic>
        <p:nvPicPr>
          <p:cNvPr id="6" name="Picture 4"/>
          <p:cNvPicPr>
            <a:picLocks noChangeAspect="1" noChangeArrowheads="1"/>
          </p:cNvPicPr>
          <p:nvPr userDrawn="1"/>
        </p:nvPicPr>
        <p:blipFill>
          <a:blip r:embed="rId2" cstate="print"/>
          <a:srcRect/>
          <a:stretch>
            <a:fillRect/>
          </a:stretch>
        </p:blipFill>
        <p:spPr bwMode="auto">
          <a:xfrm>
            <a:off x="2895600" y="8686800"/>
            <a:ext cx="1081964" cy="327868"/>
          </a:xfrm>
          <a:prstGeom prst="rect">
            <a:avLst/>
          </a:prstGeom>
          <a:noFill/>
          <a:ln w="12700">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900" y="152400"/>
            <a:ext cx="6172200" cy="838200"/>
          </a:xfrm>
        </p:spPr>
        <p:txBody>
          <a:bodyPr/>
          <a:lstStyle>
            <a:lvl1pPr marL="0" indent="0" algn="l" defTabSz="914400" rtl="0" eaLnBrk="1" fontAlgn="base" latinLnBrk="0" hangingPunct="1">
              <a:spcBef>
                <a:spcPct val="20000"/>
              </a:spcBef>
              <a:spcAft>
                <a:spcPct val="0"/>
              </a:spcAft>
              <a:buClr>
                <a:srgbClr val="C00000"/>
              </a:buClr>
              <a:buFont typeface="Arial" pitchFamily="34" charset="0"/>
              <a:buNone/>
              <a:defRPr lang="en-SG" sz="2800" b="0" kern="1200" dirty="0">
                <a:solidFill>
                  <a:srgbClr val="007FB2"/>
                </a:solidFill>
                <a:latin typeface="+mn-lt"/>
                <a:ea typeface="+mn-ea"/>
                <a:cs typeface="+mn-cs"/>
              </a:defRPr>
            </a:lvl1pPr>
          </a:lstStyle>
          <a:p>
            <a:r>
              <a:rPr lang="en-US" dirty="0" smtClean="0"/>
              <a:t>CLICK TO EDIT MASTER TITLE STYLE</a:t>
            </a:r>
            <a:endParaRPr lang="en-SG" dirty="0"/>
          </a:p>
        </p:txBody>
      </p:sp>
      <p:sp>
        <p:nvSpPr>
          <p:cNvPr id="3" name="Text Placeholder 2"/>
          <p:cNvSpPr>
            <a:spLocks noGrp="1"/>
          </p:cNvSpPr>
          <p:nvPr>
            <p:ph type="body" idx="1"/>
          </p:nvPr>
        </p:nvSpPr>
        <p:spPr>
          <a:xfrm>
            <a:off x="348342" y="1143000"/>
            <a:ext cx="3030141" cy="1003300"/>
          </a:xfrm>
        </p:spPr>
        <p:txBody>
          <a:bodyPr anchor="ctr"/>
          <a:lstStyle>
            <a:lvl1pPr marL="0" indent="0">
              <a:buNone/>
              <a:defRPr sz="2400" b="0">
                <a:solidFill>
                  <a:schemeClr val="accent6">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42900" y="2286000"/>
            <a:ext cx="3030141" cy="6248400"/>
          </a:xfrm>
        </p:spPr>
        <p:txBody>
          <a:bodyPr/>
          <a:lstStyle>
            <a:lvl1pPr marL="0" indent="0">
              <a:buNone/>
              <a:defRPr sz="2000">
                <a:solidFill>
                  <a:srgbClr val="0081B4"/>
                </a:solidFill>
              </a:defRPr>
            </a:lvl1pPr>
            <a:lvl2pPr marL="0" indent="0">
              <a:buNone/>
              <a:defRPr sz="1400"/>
            </a:lvl2pPr>
            <a:lvl3pPr marL="0" indent="0">
              <a:buNone/>
              <a:defRPr sz="1200">
                <a:solidFill>
                  <a:srgbClr val="0081B4"/>
                </a:solidFill>
              </a:defRPr>
            </a:lvl3pPr>
            <a:lvl4pPr marL="0" indent="0">
              <a:buNone/>
              <a:defRPr sz="1000"/>
            </a:lvl4pPr>
            <a:lvl5pPr marL="0" indent="0">
              <a:buNone/>
              <a:defRPr sz="900">
                <a:solidFill>
                  <a:srgbClr val="0081B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5" name="Text Placeholder 4"/>
          <p:cNvSpPr>
            <a:spLocks noGrp="1"/>
          </p:cNvSpPr>
          <p:nvPr>
            <p:ph type="body" sz="quarter" idx="3"/>
          </p:nvPr>
        </p:nvSpPr>
        <p:spPr>
          <a:xfrm>
            <a:off x="3490686" y="1159037"/>
            <a:ext cx="3031331" cy="991496"/>
          </a:xfrm>
        </p:spPr>
        <p:txBody>
          <a:bodyPr anchor="ctr"/>
          <a:lstStyle>
            <a:lvl1pPr marL="0" indent="0">
              <a:buNone/>
              <a:defRPr sz="2400" b="0">
                <a:solidFill>
                  <a:schemeClr val="accent6">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3483769" y="2286000"/>
            <a:ext cx="3031331" cy="6248400"/>
          </a:xfrm>
        </p:spPr>
        <p:txBody>
          <a:bodyPr/>
          <a:lstStyle>
            <a:lvl1pPr marL="0" indent="0">
              <a:buNone/>
              <a:defRPr sz="2000">
                <a:solidFill>
                  <a:srgbClr val="0081B4"/>
                </a:solidFill>
              </a:defRPr>
            </a:lvl1pPr>
            <a:lvl2pPr marL="0" indent="0">
              <a:buNone/>
              <a:defRPr sz="1400"/>
            </a:lvl2pPr>
            <a:lvl3pPr marL="0" indent="0">
              <a:buNone/>
              <a:defRPr sz="1200">
                <a:solidFill>
                  <a:srgbClr val="0081B4"/>
                </a:solidFill>
              </a:defRPr>
            </a:lvl3pPr>
            <a:lvl4pPr marL="0" indent="0">
              <a:buNone/>
              <a:defRPr sz="1000"/>
            </a:lvl4pPr>
            <a:lvl5pPr marL="0" indent="0">
              <a:buNone/>
              <a:defRPr sz="900">
                <a:solidFill>
                  <a:srgbClr val="0081B4"/>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7" name="Rectangle 2"/>
          <p:cNvSpPr>
            <a:spLocks noGrp="1" noChangeArrowheads="1"/>
          </p:cNvSpPr>
          <p:nvPr>
            <p:ph type="sldNum" sz="quarter" idx="10"/>
          </p:nvPr>
        </p:nvSpPr>
        <p:spPr>
          <a:xfrm>
            <a:off x="6040965" y="8508999"/>
            <a:ext cx="571500" cy="457201"/>
          </a:xfrm>
          <a:ln/>
        </p:spPr>
        <p:txBody>
          <a:bodyPr/>
          <a:lstStyle>
            <a:lvl1pPr>
              <a:defRPr/>
            </a:lvl1pPr>
          </a:lstStyle>
          <a:p>
            <a:pPr>
              <a:defRPr/>
            </a:pPr>
            <a:fld id="{822A15F6-438B-462C-9587-6E94165076DF}" type="slidenum">
              <a:rPr lang="en-US"/>
              <a:pPr>
                <a:defRPr/>
              </a:pPr>
              <a:t>‹#›</a:t>
            </a:fld>
            <a:endParaRPr lang="en-US" dirty="0"/>
          </a:p>
        </p:txBody>
      </p:sp>
      <p:pic>
        <p:nvPicPr>
          <p:cNvPr id="8" name="Picture 4"/>
          <p:cNvPicPr>
            <a:picLocks noChangeAspect="1" noChangeArrowheads="1"/>
          </p:cNvPicPr>
          <p:nvPr userDrawn="1"/>
        </p:nvPicPr>
        <p:blipFill>
          <a:blip r:embed="rId2" cstate="print"/>
          <a:srcRect/>
          <a:stretch>
            <a:fillRect/>
          </a:stretch>
        </p:blipFill>
        <p:spPr bwMode="auto">
          <a:xfrm>
            <a:off x="2895600" y="8686800"/>
            <a:ext cx="1081964" cy="327868"/>
          </a:xfrm>
          <a:prstGeom prst="rect">
            <a:avLst/>
          </a:prstGeom>
          <a:noFill/>
          <a:ln w="12700">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900" y="192312"/>
            <a:ext cx="6172200" cy="1143000"/>
          </a:xfrm>
        </p:spPr>
        <p:txBody>
          <a:bodyPr/>
          <a:lstStyle>
            <a:lvl1pPr marL="0" indent="0" algn="l" defTabSz="914400" rtl="0" eaLnBrk="1" fontAlgn="base" latinLnBrk="0" hangingPunct="1">
              <a:spcBef>
                <a:spcPct val="20000"/>
              </a:spcBef>
              <a:spcAft>
                <a:spcPct val="0"/>
              </a:spcAft>
              <a:buClr>
                <a:srgbClr val="C00000"/>
              </a:buClr>
              <a:buFont typeface="Arial" pitchFamily="34" charset="0"/>
              <a:buNone/>
              <a:defRPr lang="en-SG" sz="2800" b="0" kern="1200" dirty="0">
                <a:solidFill>
                  <a:srgbClr val="007FB2"/>
                </a:solidFill>
                <a:latin typeface="+mn-lt"/>
                <a:ea typeface="+mn-ea"/>
                <a:cs typeface="+mn-cs"/>
              </a:defRPr>
            </a:lvl1pPr>
          </a:lstStyle>
          <a:p>
            <a:r>
              <a:rPr lang="en-US" dirty="0" smtClean="0"/>
              <a:t>CLICK TO EDIT MASTER TITLE STYLE</a:t>
            </a:r>
            <a:endParaRPr lang="en-SG" dirty="0"/>
          </a:p>
        </p:txBody>
      </p:sp>
      <p:sp>
        <p:nvSpPr>
          <p:cNvPr id="3" name="Vertical Text Placeholder 2"/>
          <p:cNvSpPr>
            <a:spLocks noGrp="1"/>
          </p:cNvSpPr>
          <p:nvPr>
            <p:ph type="body" orient="vert" idx="1" hasCustomPrompt="1"/>
          </p:nvPr>
        </p:nvSpPr>
        <p:spPr>
          <a:xfrm>
            <a:off x="342900" y="1524000"/>
            <a:ext cx="6172200" cy="6553200"/>
          </a:xfrm>
        </p:spPr>
        <p:txBody>
          <a:bodyPr vert="eaVert"/>
          <a:lstStyle>
            <a:lvl1pPr marL="88900" indent="0">
              <a:buNone/>
              <a:defRPr sz="2000"/>
            </a:lvl1pPr>
            <a:lvl2pPr marL="88900" indent="0">
              <a:buNone/>
              <a:defRPr sz="1400">
                <a:solidFill>
                  <a:srgbClr val="0081B4"/>
                </a:solidFill>
              </a:defRPr>
            </a:lvl2pPr>
            <a:lvl3pPr marL="88900" indent="0">
              <a:buNone/>
              <a:defRPr sz="1200"/>
            </a:lvl3pPr>
            <a:lvl4pPr marL="88900" indent="0">
              <a:buNone/>
              <a:defRPr sz="1000">
                <a:solidFill>
                  <a:srgbClr val="0081B4"/>
                </a:solidFill>
              </a:defRPr>
            </a:lvl4pPr>
            <a:lvl5pPr marL="88900" indent="0">
              <a:buNone/>
              <a:defRPr sz="9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4" name="Rectangle 2"/>
          <p:cNvSpPr>
            <a:spLocks noGrp="1" noChangeArrowheads="1"/>
          </p:cNvSpPr>
          <p:nvPr>
            <p:ph type="sldNum" sz="quarter" idx="10"/>
          </p:nvPr>
        </p:nvSpPr>
        <p:spPr>
          <a:ln/>
        </p:spPr>
        <p:txBody>
          <a:bodyPr/>
          <a:lstStyle>
            <a:lvl1pPr>
              <a:defRPr/>
            </a:lvl1pPr>
          </a:lstStyle>
          <a:p>
            <a:pPr>
              <a:defRPr/>
            </a:pPr>
            <a:fld id="{9C9C6C11-3D6A-4003-8ED9-ACFD2592A29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5181600" y="304800"/>
            <a:ext cx="1333500" cy="8534400"/>
          </a:xfrm>
        </p:spPr>
        <p:txBody>
          <a:bodyPr vert="eaVert"/>
          <a:lstStyle>
            <a:lvl1pPr marL="0" indent="0" algn="l" defTabSz="914400" rtl="0" eaLnBrk="1" fontAlgn="base" latinLnBrk="0" hangingPunct="1">
              <a:spcBef>
                <a:spcPct val="20000"/>
              </a:spcBef>
              <a:spcAft>
                <a:spcPct val="0"/>
              </a:spcAft>
              <a:buClr>
                <a:srgbClr val="C00000"/>
              </a:buClr>
              <a:buFont typeface="Arial" pitchFamily="34" charset="0"/>
              <a:buNone/>
              <a:defRPr lang="en-SG" sz="2800" b="0" kern="1200" dirty="0">
                <a:solidFill>
                  <a:srgbClr val="007FB2"/>
                </a:solidFill>
                <a:latin typeface="+mn-lt"/>
                <a:ea typeface="+mn-ea"/>
                <a:cs typeface="+mn-cs"/>
              </a:defRPr>
            </a:lvl1pPr>
          </a:lstStyle>
          <a:p>
            <a:r>
              <a:rPr lang="en-US" dirty="0" smtClean="0"/>
              <a:t>CLICK TO EDIT MASTER TITLE STYLE</a:t>
            </a:r>
            <a:endParaRPr lang="en-SG" dirty="0"/>
          </a:p>
        </p:txBody>
      </p:sp>
      <p:sp>
        <p:nvSpPr>
          <p:cNvPr id="3" name="Vertical Text Placeholder 2"/>
          <p:cNvSpPr>
            <a:spLocks noGrp="1"/>
          </p:cNvSpPr>
          <p:nvPr>
            <p:ph type="body" orient="vert" idx="1"/>
          </p:nvPr>
        </p:nvSpPr>
        <p:spPr>
          <a:xfrm>
            <a:off x="838200" y="304800"/>
            <a:ext cx="4114800" cy="8534400"/>
          </a:xfrm>
        </p:spPr>
        <p:txBody>
          <a:bodyPr vert="eaVert"/>
          <a:lstStyle>
            <a:lvl1pPr marL="88900" indent="0">
              <a:buNone/>
              <a:defRPr/>
            </a:lvl1pPr>
            <a:lvl2pPr marL="88900" indent="0">
              <a:buNone/>
              <a:defRPr/>
            </a:lvl2pPr>
            <a:lvl3pPr marL="88900" indent="0">
              <a:buNone/>
              <a:defRPr/>
            </a:lvl3pPr>
            <a:lvl4pPr marL="88900" indent="0">
              <a:buNone/>
              <a:defRPr/>
            </a:lvl4pPr>
            <a:lvl5pPr marL="88900"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4" name="Rectangle 2"/>
          <p:cNvSpPr>
            <a:spLocks noGrp="1" noChangeArrowheads="1"/>
          </p:cNvSpPr>
          <p:nvPr>
            <p:ph type="sldNum" sz="quarter" idx="10"/>
          </p:nvPr>
        </p:nvSpPr>
        <p:spPr>
          <a:xfrm rot="5400000">
            <a:off x="171450" y="8320616"/>
            <a:ext cx="571500" cy="457201"/>
          </a:xfrm>
          <a:ln/>
        </p:spPr>
        <p:txBody>
          <a:bodyPr/>
          <a:lstStyle>
            <a:lvl1pPr>
              <a:defRPr/>
            </a:lvl1pPr>
          </a:lstStyle>
          <a:p>
            <a:pPr>
              <a:defRPr/>
            </a:pPr>
            <a:fld id="{DE1E267D-7FDA-425B-8DC8-5981C0B8F8BB}" type="slidenum">
              <a:rPr lang="en-US"/>
              <a:pPr>
                <a:defRPr/>
              </a:pPr>
              <a:t>‹#›</a:t>
            </a:fld>
            <a:endParaRPr lang="en-US" dirty="0"/>
          </a:p>
        </p:txBody>
      </p:sp>
      <p:pic>
        <p:nvPicPr>
          <p:cNvPr id="5" name="Picture 4"/>
          <p:cNvPicPr>
            <a:picLocks noChangeAspect="1" noChangeArrowheads="1"/>
          </p:cNvPicPr>
          <p:nvPr userDrawn="1"/>
        </p:nvPicPr>
        <p:blipFill>
          <a:blip r:embed="rId2" cstate="print"/>
          <a:srcRect/>
          <a:stretch>
            <a:fillRect/>
          </a:stretch>
        </p:blipFill>
        <p:spPr bwMode="auto">
          <a:xfrm rot="5400000">
            <a:off x="-80713" y="4415648"/>
            <a:ext cx="1081964" cy="327868"/>
          </a:xfrm>
          <a:prstGeom prst="rect">
            <a:avLst/>
          </a:prstGeom>
          <a:noFill/>
          <a:ln w="12700">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sldNum" sz="quarter" idx="4"/>
          </p:nvPr>
        </p:nvSpPr>
        <p:spPr bwMode="auto">
          <a:xfrm>
            <a:off x="5956300" y="8602133"/>
            <a:ext cx="571500" cy="45720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effectLst/>
                <a:latin typeface="Calibri" pitchFamily="34" charset="0"/>
              </a:defRPr>
            </a:lvl1pPr>
          </a:lstStyle>
          <a:p>
            <a:pPr>
              <a:defRPr/>
            </a:pPr>
            <a:fld id="{401235A2-C722-4C3C-AD3E-ED02997388CF}" type="slidenum">
              <a:rPr lang="en-US" smtClean="0"/>
              <a:pPr>
                <a:defRPr/>
              </a:pPr>
              <a:t>‹#›</a:t>
            </a:fld>
            <a:endParaRPr lang="en-US" dirty="0"/>
          </a:p>
        </p:txBody>
      </p:sp>
      <p:sp>
        <p:nvSpPr>
          <p:cNvPr id="1028" name="Rectangle 13"/>
          <p:cNvSpPr>
            <a:spLocks noGrp="1" noChangeArrowheads="1"/>
          </p:cNvSpPr>
          <p:nvPr>
            <p:ph type="title"/>
          </p:nvPr>
        </p:nvSpPr>
        <p:spPr bwMode="auto">
          <a:xfrm>
            <a:off x="431802" y="8471"/>
            <a:ext cx="59817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CLICK TO EDIT MASTER TITLE STYLE</a:t>
            </a:r>
          </a:p>
        </p:txBody>
      </p:sp>
      <p:sp>
        <p:nvSpPr>
          <p:cNvPr id="1029" name="Rectangle 14"/>
          <p:cNvSpPr>
            <a:spLocks noGrp="1" noChangeArrowheads="1"/>
          </p:cNvSpPr>
          <p:nvPr>
            <p:ph type="body" idx="1"/>
          </p:nvPr>
        </p:nvSpPr>
        <p:spPr bwMode="auto">
          <a:xfrm>
            <a:off x="431802" y="914400"/>
            <a:ext cx="5981700" cy="769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6163" name="Line 19"/>
          <p:cNvSpPr>
            <a:spLocks noChangeShapeType="1"/>
          </p:cNvSpPr>
          <p:nvPr/>
        </p:nvSpPr>
        <p:spPr bwMode="auto">
          <a:xfrm>
            <a:off x="342900" y="2540000"/>
            <a:ext cx="0" cy="0"/>
          </a:xfrm>
          <a:prstGeom prst="line">
            <a:avLst/>
          </a:prstGeom>
          <a:noFill/>
          <a:ln w="9525">
            <a:solidFill>
              <a:schemeClr val="tx1"/>
            </a:solidFill>
            <a:round/>
            <a:headEnd/>
            <a:tailEnd/>
          </a:ln>
          <a:effectLst/>
        </p:spPr>
        <p:txBody>
          <a:bodyPr/>
          <a:lstStyle/>
          <a:p>
            <a:pPr>
              <a:defRPr/>
            </a:pPr>
            <a:endParaRPr lang="en-SG" dirty="0">
              <a:effectLst>
                <a:outerShdw blurRad="38100" dist="38100" dir="2700000" algn="tl">
                  <a:srgbClr val="000000">
                    <a:alpha val="43137"/>
                  </a:srgbClr>
                </a:outerShdw>
              </a:effectLst>
              <a:latin typeface="Calibri" pitchFamily="34" charset="0"/>
            </a:endParaRPr>
          </a:p>
        </p:txBody>
      </p:sp>
    </p:spTree>
  </p:cSld>
  <p:clrMap bg1="lt1" tx1="dk1" bg2="lt2" tx2="dk2" accent1="accent1" accent2="accent2" accent3="accent3" accent4="accent4" accent5="accent5" accent6="accent6" hlink="hlink" folHlink="folHlink"/>
  <p:sldLayoutIdLst>
    <p:sldLayoutId id="2147485210" r:id="rId1"/>
    <p:sldLayoutId id="2147485211" r:id="rId2"/>
    <p:sldLayoutId id="2147485207" r:id="rId3"/>
    <p:sldLayoutId id="2147485204" r:id="rId4"/>
    <p:sldLayoutId id="2147485191" r:id="rId5"/>
    <p:sldLayoutId id="2147485193" r:id="rId6"/>
    <p:sldLayoutId id="2147485194" r:id="rId7"/>
    <p:sldLayoutId id="2147485198" r:id="rId8"/>
    <p:sldLayoutId id="2147485199" r:id="rId9"/>
  </p:sldLayoutIdLst>
  <p:hf hdr="0" ftr="0" dt="0"/>
  <p:txStyles>
    <p:titleStyle>
      <a:lvl1pPr algn="l" rtl="0" eaLnBrk="0" fontAlgn="base" hangingPunct="0">
        <a:spcBef>
          <a:spcPct val="0"/>
        </a:spcBef>
        <a:spcAft>
          <a:spcPct val="0"/>
        </a:spcAft>
        <a:defRPr sz="2800" b="0">
          <a:solidFill>
            <a:schemeClr val="accent6">
              <a:lumMod val="50000"/>
            </a:schemeClr>
          </a:solidFill>
          <a:latin typeface="Calibri" pitchFamily="34" charset="0"/>
          <a:ea typeface="+mj-ea"/>
          <a:cs typeface="+mj-cs"/>
        </a:defRPr>
      </a:lvl1pPr>
      <a:lvl2pPr algn="l" rtl="0" eaLnBrk="0" fontAlgn="base" hangingPunct="0">
        <a:spcBef>
          <a:spcPct val="0"/>
        </a:spcBef>
        <a:spcAft>
          <a:spcPct val="0"/>
        </a:spcAft>
        <a:defRPr sz="4400">
          <a:solidFill>
            <a:schemeClr val="tx1"/>
          </a:solidFill>
          <a:latin typeface="Arial" pitchFamily="34" charset="0"/>
        </a:defRPr>
      </a:lvl2pPr>
      <a:lvl3pPr algn="l" rtl="0" eaLnBrk="0" fontAlgn="base" hangingPunct="0">
        <a:spcBef>
          <a:spcPct val="0"/>
        </a:spcBef>
        <a:spcAft>
          <a:spcPct val="0"/>
        </a:spcAft>
        <a:defRPr sz="4400">
          <a:solidFill>
            <a:schemeClr val="tx1"/>
          </a:solidFill>
          <a:latin typeface="Arial" pitchFamily="34" charset="0"/>
        </a:defRPr>
      </a:lvl3pPr>
      <a:lvl4pPr algn="l" rtl="0" eaLnBrk="0" fontAlgn="base" hangingPunct="0">
        <a:spcBef>
          <a:spcPct val="0"/>
        </a:spcBef>
        <a:spcAft>
          <a:spcPct val="0"/>
        </a:spcAft>
        <a:defRPr sz="4400">
          <a:solidFill>
            <a:schemeClr val="tx1"/>
          </a:solidFill>
          <a:latin typeface="Arial" pitchFamily="34" charset="0"/>
        </a:defRPr>
      </a:lvl4pPr>
      <a:lvl5pPr algn="l" rtl="0" eaLnBrk="0" fontAlgn="base" hangingPunct="0">
        <a:spcBef>
          <a:spcPct val="0"/>
        </a:spcBef>
        <a:spcAft>
          <a:spcPct val="0"/>
        </a:spcAft>
        <a:defRPr sz="4400">
          <a:solidFill>
            <a:schemeClr val="tx1"/>
          </a:solidFill>
          <a:latin typeface="Arial" pitchFamily="34" charset="0"/>
        </a:defRPr>
      </a:lvl5pPr>
      <a:lvl6pPr marL="457200" algn="l" rtl="0" fontAlgn="base">
        <a:spcBef>
          <a:spcPct val="0"/>
        </a:spcBef>
        <a:spcAft>
          <a:spcPct val="0"/>
        </a:spcAft>
        <a:defRPr sz="4400">
          <a:solidFill>
            <a:schemeClr val="tx1"/>
          </a:solidFill>
          <a:latin typeface="Arial" pitchFamily="34" charset="0"/>
        </a:defRPr>
      </a:lvl6pPr>
      <a:lvl7pPr marL="914400" algn="l" rtl="0" fontAlgn="base">
        <a:spcBef>
          <a:spcPct val="0"/>
        </a:spcBef>
        <a:spcAft>
          <a:spcPct val="0"/>
        </a:spcAft>
        <a:defRPr sz="4400">
          <a:solidFill>
            <a:schemeClr val="tx1"/>
          </a:solidFill>
          <a:latin typeface="Arial" pitchFamily="34" charset="0"/>
        </a:defRPr>
      </a:lvl7pPr>
      <a:lvl8pPr marL="1371600" algn="l" rtl="0" fontAlgn="base">
        <a:spcBef>
          <a:spcPct val="0"/>
        </a:spcBef>
        <a:spcAft>
          <a:spcPct val="0"/>
        </a:spcAft>
        <a:defRPr sz="4400">
          <a:solidFill>
            <a:schemeClr val="tx1"/>
          </a:solidFill>
          <a:latin typeface="Arial" pitchFamily="34" charset="0"/>
        </a:defRPr>
      </a:lvl8pPr>
      <a:lvl9pPr marL="1828800" algn="l" rtl="0" fontAlgn="base">
        <a:spcBef>
          <a:spcPct val="0"/>
        </a:spcBef>
        <a:spcAft>
          <a:spcPct val="0"/>
        </a:spcAft>
        <a:defRPr sz="4400">
          <a:solidFill>
            <a:schemeClr val="tx1"/>
          </a:solidFill>
          <a:latin typeface="Arial" pitchFamily="34" charset="0"/>
        </a:defRPr>
      </a:lvl9pPr>
    </p:titleStyle>
    <p:bodyStyle>
      <a:lvl1pPr marL="0" indent="0" algn="l" rtl="0" eaLnBrk="0" fontAlgn="base" hangingPunct="0">
        <a:spcBef>
          <a:spcPct val="20000"/>
        </a:spcBef>
        <a:spcAft>
          <a:spcPct val="0"/>
        </a:spcAft>
        <a:buClr>
          <a:schemeClr val="accent2">
            <a:lumMod val="50000"/>
          </a:schemeClr>
        </a:buClr>
        <a:buSzPct val="75000"/>
        <a:buFont typeface="Wingdings" pitchFamily="2" charset="2"/>
        <a:buNone/>
        <a:defRPr sz="2000">
          <a:solidFill>
            <a:srgbClr val="0081B4"/>
          </a:solidFill>
          <a:latin typeface="Calibri" pitchFamily="34" charset="0"/>
          <a:ea typeface="+mn-ea"/>
          <a:cs typeface="+mn-cs"/>
        </a:defRPr>
      </a:lvl1pPr>
      <a:lvl2pPr marL="0" indent="0" algn="l" rtl="0" eaLnBrk="0" fontAlgn="base" hangingPunct="0">
        <a:spcBef>
          <a:spcPts val="0"/>
        </a:spcBef>
        <a:spcAft>
          <a:spcPct val="0"/>
        </a:spcAft>
        <a:buClr>
          <a:schemeClr val="accent6">
            <a:lumMod val="75000"/>
          </a:schemeClr>
        </a:buClr>
        <a:buSzPct val="60000"/>
        <a:buFont typeface="Wingdings" pitchFamily="2" charset="2"/>
        <a:buNone/>
        <a:defRPr sz="1400">
          <a:solidFill>
            <a:schemeClr val="accent6">
              <a:lumMod val="50000"/>
            </a:schemeClr>
          </a:solidFill>
          <a:latin typeface="Calibri" pitchFamily="34" charset="0"/>
        </a:defRPr>
      </a:lvl2pPr>
      <a:lvl3pPr marL="0" indent="0" algn="l" rtl="0" eaLnBrk="0" fontAlgn="base" hangingPunct="0">
        <a:spcBef>
          <a:spcPts val="0"/>
        </a:spcBef>
        <a:spcAft>
          <a:spcPct val="0"/>
        </a:spcAft>
        <a:buClr>
          <a:schemeClr val="accent2">
            <a:lumMod val="50000"/>
          </a:schemeClr>
        </a:buClr>
        <a:buSzPct val="100000"/>
        <a:buFont typeface="Wingdings" pitchFamily="2" charset="2"/>
        <a:buNone/>
        <a:defRPr sz="1200">
          <a:solidFill>
            <a:srgbClr val="0081B4"/>
          </a:solidFill>
          <a:latin typeface="Calibri" pitchFamily="34" charset="0"/>
        </a:defRPr>
      </a:lvl3pPr>
      <a:lvl4pPr marL="0" indent="0" algn="l" rtl="0" eaLnBrk="0" fontAlgn="base" hangingPunct="0">
        <a:spcBef>
          <a:spcPts val="0"/>
        </a:spcBef>
        <a:spcAft>
          <a:spcPct val="0"/>
        </a:spcAft>
        <a:buClr>
          <a:schemeClr val="accent6">
            <a:lumMod val="75000"/>
          </a:schemeClr>
        </a:buClr>
        <a:buSzPct val="60000"/>
        <a:buFont typeface="Wingdings" pitchFamily="2" charset="2"/>
        <a:buNone/>
        <a:defRPr sz="1000">
          <a:solidFill>
            <a:schemeClr val="accent6">
              <a:lumMod val="50000"/>
            </a:schemeClr>
          </a:solidFill>
          <a:latin typeface="Calibri" pitchFamily="34" charset="0"/>
        </a:defRPr>
      </a:lvl4pPr>
      <a:lvl5pPr marL="0" indent="0" algn="l" rtl="0" eaLnBrk="0" fontAlgn="base" hangingPunct="0">
        <a:spcBef>
          <a:spcPts val="0"/>
        </a:spcBef>
        <a:spcAft>
          <a:spcPct val="0"/>
        </a:spcAft>
        <a:buClr>
          <a:schemeClr val="accent2">
            <a:lumMod val="50000"/>
          </a:schemeClr>
        </a:buClr>
        <a:buSzPct val="100000"/>
        <a:buFont typeface="Wingdings" pitchFamily="2" charset="2"/>
        <a:buNone/>
        <a:defRPr sz="900">
          <a:solidFill>
            <a:srgbClr val="0081B4"/>
          </a:solidFill>
          <a:latin typeface="Calibri" pitchFamily="34" charset="0"/>
        </a:defRPr>
      </a:lvl5pPr>
      <a:lvl6pPr marL="2514600" indent="-228600" algn="l" rtl="0" fontAlgn="base">
        <a:spcBef>
          <a:spcPct val="20000"/>
        </a:spcBef>
        <a:spcAft>
          <a:spcPct val="0"/>
        </a:spcAft>
        <a:buClr>
          <a:schemeClr val="bg2"/>
        </a:buClr>
        <a:buSzPct val="60000"/>
        <a:buFont typeface="Wingdings" pitchFamily="2" charset="2"/>
        <a:buChar char="q"/>
        <a:defRPr sz="2000">
          <a:solidFill>
            <a:schemeClr val="tx1"/>
          </a:solidFill>
          <a:latin typeface="+mn-lt"/>
        </a:defRPr>
      </a:lvl6pPr>
      <a:lvl7pPr marL="2971800" indent="-228600" algn="l" rtl="0" fontAlgn="base">
        <a:spcBef>
          <a:spcPct val="20000"/>
        </a:spcBef>
        <a:spcAft>
          <a:spcPct val="0"/>
        </a:spcAft>
        <a:buClr>
          <a:schemeClr val="bg2"/>
        </a:buClr>
        <a:buSzPct val="60000"/>
        <a:buFont typeface="Wingdings" pitchFamily="2" charset="2"/>
        <a:buChar char="q"/>
        <a:defRPr sz="2000">
          <a:solidFill>
            <a:schemeClr val="tx1"/>
          </a:solidFill>
          <a:latin typeface="+mn-lt"/>
        </a:defRPr>
      </a:lvl7pPr>
      <a:lvl8pPr marL="3429000" indent="-228600" algn="l" rtl="0" fontAlgn="base">
        <a:spcBef>
          <a:spcPct val="20000"/>
        </a:spcBef>
        <a:spcAft>
          <a:spcPct val="0"/>
        </a:spcAft>
        <a:buClr>
          <a:schemeClr val="bg2"/>
        </a:buClr>
        <a:buSzPct val="60000"/>
        <a:buFont typeface="Wingdings" pitchFamily="2" charset="2"/>
        <a:buChar char="q"/>
        <a:defRPr sz="2000">
          <a:solidFill>
            <a:schemeClr val="tx1"/>
          </a:solidFill>
          <a:latin typeface="+mn-lt"/>
        </a:defRPr>
      </a:lvl8pPr>
      <a:lvl9pPr marL="3886200" indent="-228600" algn="l" rtl="0" fontAlgn="base">
        <a:spcBef>
          <a:spcPct val="20000"/>
        </a:spcBef>
        <a:spcAft>
          <a:spcPct val="0"/>
        </a:spcAft>
        <a:buClr>
          <a:schemeClr val="bg2"/>
        </a:buClr>
        <a:buSzPct val="60000"/>
        <a:buFont typeface="Wingdings" pitchFamily="2" charset="2"/>
        <a:buChar char="q"/>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4.xml"/><Relationship Id="rId5" Type="http://schemas.openxmlformats.org/officeDocument/2006/relationships/image" Target="../media/image14.wmf"/><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4.xml"/><Relationship Id="rId5" Type="http://schemas.openxmlformats.org/officeDocument/2006/relationships/image" Target="../media/image14.wmf"/><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4.xml"/><Relationship Id="rId5" Type="http://schemas.openxmlformats.org/officeDocument/2006/relationships/image" Target="../media/image14.wmf"/><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image" Target="../media/image20.emf"/><Relationship Id="rId7" Type="http://schemas.openxmlformats.org/officeDocument/2006/relationships/image" Target="../media/image24.emf"/><Relationship Id="rId2" Type="http://schemas.openxmlformats.org/officeDocument/2006/relationships/image" Target="../media/image19.emf"/><Relationship Id="rId1" Type="http://schemas.openxmlformats.org/officeDocument/2006/relationships/slideLayout" Target="../slideLayouts/slideLayout4.xml"/><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21.emf"/></Relationships>
</file>

<file path=ppt/slides/_rels/slide18.xml.rels><?xml version="1.0" encoding="UTF-8" standalone="yes"?>
<Relationships xmlns="http://schemas.openxmlformats.org/package/2006/relationships"><Relationship Id="rId8" Type="http://schemas.openxmlformats.org/officeDocument/2006/relationships/image" Target="../media/image31.emf"/><Relationship Id="rId3" Type="http://schemas.openxmlformats.org/officeDocument/2006/relationships/image" Target="../media/image27.emf"/><Relationship Id="rId7" Type="http://schemas.openxmlformats.org/officeDocument/2006/relationships/image" Target="../media/image30.emf"/><Relationship Id="rId12" Type="http://schemas.openxmlformats.org/officeDocument/2006/relationships/image" Target="../media/image25.emf"/><Relationship Id="rId2" Type="http://schemas.openxmlformats.org/officeDocument/2006/relationships/image" Target="../media/image26.emf"/><Relationship Id="rId1" Type="http://schemas.openxmlformats.org/officeDocument/2006/relationships/slideLayout" Target="../slideLayouts/slideLayout4.xml"/><Relationship Id="rId6" Type="http://schemas.openxmlformats.org/officeDocument/2006/relationships/image" Target="../media/image21.emf"/><Relationship Id="rId11" Type="http://schemas.openxmlformats.org/officeDocument/2006/relationships/image" Target="../media/image24.emf"/><Relationship Id="rId5" Type="http://schemas.openxmlformats.org/officeDocument/2006/relationships/image" Target="../media/image29.emf"/><Relationship Id="rId10" Type="http://schemas.openxmlformats.org/officeDocument/2006/relationships/image" Target="../media/image23.emf"/><Relationship Id="rId4" Type="http://schemas.openxmlformats.org/officeDocument/2006/relationships/image" Target="../media/image28.emf"/><Relationship Id="rId9" Type="http://schemas.openxmlformats.org/officeDocument/2006/relationships/image" Target="../media/image22.emf"/></Relationships>
</file>

<file path=ppt/slides/_rels/slide19.x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image" Target="../media/image30.emf"/><Relationship Id="rId7" Type="http://schemas.openxmlformats.org/officeDocument/2006/relationships/image" Target="../media/image24.emf"/><Relationship Id="rId12" Type="http://schemas.openxmlformats.org/officeDocument/2006/relationships/image" Target="../media/image35.emf"/><Relationship Id="rId2" Type="http://schemas.openxmlformats.org/officeDocument/2006/relationships/image" Target="../media/image21.emf"/><Relationship Id="rId1" Type="http://schemas.openxmlformats.org/officeDocument/2006/relationships/slideLayout" Target="../slideLayouts/slideLayout4.xml"/><Relationship Id="rId6" Type="http://schemas.openxmlformats.org/officeDocument/2006/relationships/image" Target="../media/image23.emf"/><Relationship Id="rId11" Type="http://schemas.openxmlformats.org/officeDocument/2006/relationships/image" Target="../media/image34.emf"/><Relationship Id="rId5" Type="http://schemas.openxmlformats.org/officeDocument/2006/relationships/image" Target="../media/image22.emf"/><Relationship Id="rId10" Type="http://schemas.openxmlformats.org/officeDocument/2006/relationships/image" Target="../media/image33.emf"/><Relationship Id="rId4" Type="http://schemas.openxmlformats.org/officeDocument/2006/relationships/image" Target="../media/image31.emf"/><Relationship Id="rId9" Type="http://schemas.openxmlformats.org/officeDocument/2006/relationships/image" Target="../media/image3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mailto:john.paul@icognitive.com" TargetMode="External"/><Relationship Id="rId2" Type="http://schemas.openxmlformats.org/officeDocument/2006/relationships/hyperlink" Target="mailto:.yann.permingeat@icognitive.com" TargetMode="External"/><Relationship Id="rId1" Type="http://schemas.openxmlformats.org/officeDocument/2006/relationships/slideLayout" Target="../slideLayouts/slideLayout3.xml"/><Relationship Id="rId4" Type="http://schemas.openxmlformats.org/officeDocument/2006/relationships/image" Target="../media/image3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supply-chain.org/"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4.x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re 16"/>
          <p:cNvSpPr>
            <a:spLocks noGrp="1"/>
          </p:cNvSpPr>
          <p:nvPr>
            <p:ph type="title"/>
          </p:nvPr>
        </p:nvSpPr>
        <p:spPr/>
        <p:txBody>
          <a:bodyPr/>
          <a:lstStyle/>
          <a:p>
            <a:r>
              <a:rPr lang="fr-FR" dirty="0" smtClean="0">
                <a:latin typeface="+mn-lt"/>
              </a:rPr>
              <a:t>Benchmark de la gestion de la Supply Chain</a:t>
            </a:r>
            <a:endParaRPr lang="fr-FR" dirty="0">
              <a:latin typeface="+mn-lt"/>
            </a:endParaRPr>
          </a:p>
        </p:txBody>
      </p:sp>
      <p:sp>
        <p:nvSpPr>
          <p:cNvPr id="3" name="ZoneTexte 2"/>
          <p:cNvSpPr txBox="1"/>
          <p:nvPr/>
        </p:nvSpPr>
        <p:spPr>
          <a:xfrm>
            <a:off x="914400" y="7067490"/>
            <a:ext cx="5105400" cy="400110"/>
          </a:xfrm>
          <a:prstGeom prst="rect">
            <a:avLst/>
          </a:prstGeom>
          <a:noFill/>
        </p:spPr>
        <p:txBody>
          <a:bodyPr wrap="square" rtlCol="0">
            <a:spAutoFit/>
          </a:bodyPr>
          <a:lstStyle/>
          <a:p>
            <a:pPr algn="ctr"/>
            <a:r>
              <a:rPr lang="fr-FR" sz="2000" dirty="0" smtClean="0">
                <a:latin typeface="+mn-lt"/>
              </a:rPr>
              <a:t>Europe - 2009</a:t>
            </a:r>
            <a:endParaRPr lang="fr-FR" sz="2000" dirty="0">
              <a:latin typeface="+mn-lt"/>
            </a:endParaRPr>
          </a:p>
        </p:txBody>
      </p:sp>
      <p:sp>
        <p:nvSpPr>
          <p:cNvPr id="4" name="TextBox 3"/>
          <p:cNvSpPr txBox="1"/>
          <p:nvPr/>
        </p:nvSpPr>
        <p:spPr>
          <a:xfrm>
            <a:off x="685800" y="6073914"/>
            <a:ext cx="5562600" cy="1077218"/>
          </a:xfrm>
          <a:prstGeom prst="rect">
            <a:avLst/>
          </a:prstGeom>
          <a:noFill/>
        </p:spPr>
        <p:txBody>
          <a:bodyPr wrap="square" rtlCol="0">
            <a:spAutoFit/>
          </a:bodyPr>
          <a:lstStyle/>
          <a:p>
            <a:pPr algn="ctr"/>
            <a:r>
              <a:rPr lang="en-US" sz="3200" dirty="0" smtClean="0">
                <a:solidFill>
                  <a:schemeClr val="bg1">
                    <a:lumMod val="50000"/>
                  </a:schemeClr>
                </a:solidFill>
              </a:rPr>
              <a:t>EXTRAIT DU RAPPORT COMPLET</a:t>
            </a:r>
            <a:endParaRPr lang="en-US" sz="32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1950" y="152400"/>
            <a:ext cx="6172200" cy="685800"/>
          </a:xfrm>
        </p:spPr>
        <p:txBody>
          <a:bodyPr/>
          <a:lstStyle/>
          <a:p>
            <a:pPr marL="355600" indent="-355600"/>
            <a:r>
              <a:rPr lang="fr-FR" dirty="0" smtClean="0"/>
              <a:t>3. La structure de la mesure de la performance</a:t>
            </a:r>
            <a:endParaRPr lang="fr-FR" dirty="0"/>
          </a:p>
        </p:txBody>
      </p:sp>
      <p:sp>
        <p:nvSpPr>
          <p:cNvPr id="3" name="Espace réservé du contenu 2"/>
          <p:cNvSpPr>
            <a:spLocks noGrp="1"/>
          </p:cNvSpPr>
          <p:nvPr>
            <p:ph idx="1"/>
          </p:nvPr>
        </p:nvSpPr>
        <p:spPr/>
        <p:txBody>
          <a:bodyPr/>
          <a:lstStyle/>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algn="just"/>
            <a:endParaRPr lang="fr-FR" dirty="0" smtClean="0"/>
          </a:p>
          <a:p>
            <a:pPr algn="just"/>
            <a:endParaRPr lang="fr-FR" dirty="0" smtClean="0"/>
          </a:p>
          <a:p>
            <a:pPr algn="just"/>
            <a:r>
              <a:rPr lang="fr-FR" dirty="0" smtClean="0"/>
              <a:t>Meilleur de la classe (MDC)</a:t>
            </a:r>
          </a:p>
          <a:p>
            <a:pPr lvl="1" algn="just"/>
            <a:r>
              <a:rPr lang="fr-FR" dirty="0" smtClean="0"/>
              <a:t>Pour un indicateur donné, le meilleur de la classe est constitué de la moyenne des performances des entreprises dans la tranche supérieure à 80% des résultats .</a:t>
            </a:r>
          </a:p>
          <a:p>
            <a:pPr lvl="1" algn="just"/>
            <a:endParaRPr lang="fr-FR" dirty="0" smtClean="0"/>
          </a:p>
          <a:p>
            <a:pPr algn="just"/>
            <a:r>
              <a:rPr lang="fr-FR" dirty="0" smtClean="0"/>
              <a:t>Médian</a:t>
            </a:r>
          </a:p>
          <a:p>
            <a:pPr lvl="1" algn="just"/>
            <a:r>
              <a:rPr lang="fr-FR" dirty="0" smtClean="0"/>
              <a:t>Le médian représente la moyenne des performances des entreprises du secteur situées dans la tranche de 40% à 60% des résultats.</a:t>
            </a:r>
          </a:p>
          <a:p>
            <a:pPr lvl="1" algn="just"/>
            <a:endParaRPr lang="fr-FR" dirty="0" smtClean="0"/>
          </a:p>
          <a:p>
            <a:pPr lvl="1" algn="just"/>
            <a:endParaRPr lang="fr-FR" dirty="0" smtClean="0"/>
          </a:p>
        </p:txBody>
      </p:sp>
      <p:sp>
        <p:nvSpPr>
          <p:cNvPr id="4" name="Espace réservé du numéro de diapositive 3"/>
          <p:cNvSpPr>
            <a:spLocks noGrp="1"/>
          </p:cNvSpPr>
          <p:nvPr>
            <p:ph type="sldNum" sz="quarter" idx="10"/>
          </p:nvPr>
        </p:nvSpPr>
        <p:spPr/>
        <p:txBody>
          <a:bodyPr/>
          <a:lstStyle/>
          <a:p>
            <a:pPr>
              <a:defRPr/>
            </a:pPr>
            <a:fld id="{6825B022-DDBF-41AA-B24C-2AFE910E8A64}" type="slidenum">
              <a:rPr lang="en-US" smtClean="0"/>
              <a:pPr>
                <a:defRPr/>
              </a:pPr>
              <a:t>10</a:t>
            </a:fld>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270005" y="1371600"/>
            <a:ext cx="4307048"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a:r>
              <a:rPr lang="fr-FR" sz="3600" dirty="0" smtClean="0">
                <a:latin typeface="+mn-lt"/>
              </a:rPr>
              <a:t>Résultats du rapport 2009</a:t>
            </a:r>
            <a:endParaRPr lang="en-US" dirty="0">
              <a:latin typeface="+mn-lt"/>
            </a:endParaRPr>
          </a:p>
        </p:txBody>
      </p:sp>
      <p:sp>
        <p:nvSpPr>
          <p:cNvPr id="3" name="ZoneTexte 2"/>
          <p:cNvSpPr txBox="1"/>
          <p:nvPr/>
        </p:nvSpPr>
        <p:spPr>
          <a:xfrm>
            <a:off x="1828800" y="6945868"/>
            <a:ext cx="3276600" cy="369332"/>
          </a:xfrm>
          <a:prstGeom prst="rect">
            <a:avLst/>
          </a:prstGeom>
          <a:noFill/>
        </p:spPr>
        <p:txBody>
          <a:bodyPr wrap="square" rtlCol="0">
            <a:spAutoFit/>
          </a:bodyPr>
          <a:lstStyle/>
          <a:p>
            <a:pPr algn="ctr"/>
            <a:r>
              <a:rPr lang="fr-FR" sz="1800" dirty="0" smtClean="0">
                <a:latin typeface="+mn-lt"/>
              </a:rPr>
              <a:t>Les indicateurs opérationnels</a:t>
            </a:r>
            <a:endParaRPr lang="fr-FR" sz="1800" dirty="0">
              <a:latin typeface="+mn-lt"/>
            </a:endParaRPr>
          </a:p>
        </p:txBody>
      </p:sp>
      <p:sp>
        <p:nvSpPr>
          <p:cNvPr id="5" name="TextBox 4"/>
          <p:cNvSpPr txBox="1"/>
          <p:nvPr/>
        </p:nvSpPr>
        <p:spPr>
          <a:xfrm>
            <a:off x="685800" y="5968425"/>
            <a:ext cx="5562600" cy="461665"/>
          </a:xfrm>
          <a:prstGeom prst="rect">
            <a:avLst/>
          </a:prstGeom>
          <a:noFill/>
        </p:spPr>
        <p:txBody>
          <a:bodyPr wrap="square" rtlCol="0">
            <a:spAutoFit/>
          </a:bodyPr>
          <a:lstStyle/>
          <a:p>
            <a:pPr algn="ctr"/>
            <a:r>
              <a:rPr lang="en-US" sz="2400" dirty="0" smtClean="0">
                <a:solidFill>
                  <a:schemeClr val="bg1">
                    <a:lumMod val="50000"/>
                  </a:schemeClr>
                </a:solidFill>
              </a:rPr>
              <a:t>EXTRAIT DU RAPPORT COMPLET</a:t>
            </a:r>
            <a:endParaRPr lang="en-US" sz="2400" dirty="0">
              <a:solidFill>
                <a:schemeClr val="bg1">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7" name="Picture 3"/>
          <p:cNvPicPr>
            <a:picLocks noChangeAspect="1" noChangeArrowheads="1"/>
          </p:cNvPicPr>
          <p:nvPr/>
        </p:nvPicPr>
        <p:blipFill>
          <a:blip r:embed="rId2" cstate="print"/>
          <a:srcRect/>
          <a:stretch>
            <a:fillRect/>
          </a:stretch>
        </p:blipFill>
        <p:spPr bwMode="auto">
          <a:xfrm rot="5400000">
            <a:off x="2725738" y="1930930"/>
            <a:ext cx="4770437" cy="2906713"/>
          </a:xfrm>
          <a:prstGeom prst="rect">
            <a:avLst/>
          </a:prstGeom>
          <a:noFill/>
          <a:ln w="9525">
            <a:noFill/>
            <a:miter lim="800000"/>
            <a:headEnd/>
            <a:tailEnd/>
          </a:ln>
          <a:effectLst/>
        </p:spPr>
      </p:pic>
      <p:pic>
        <p:nvPicPr>
          <p:cNvPr id="36866" name="Picture 2"/>
          <p:cNvPicPr>
            <a:picLocks noChangeAspect="1" noChangeArrowheads="1"/>
          </p:cNvPicPr>
          <p:nvPr/>
        </p:nvPicPr>
        <p:blipFill>
          <a:blip r:embed="rId3" cstate="print"/>
          <a:srcRect/>
          <a:stretch>
            <a:fillRect/>
          </a:stretch>
        </p:blipFill>
        <p:spPr bwMode="auto">
          <a:xfrm rot="5400000">
            <a:off x="-474656" y="1930930"/>
            <a:ext cx="4770437" cy="2906713"/>
          </a:xfrm>
          <a:prstGeom prst="rect">
            <a:avLst/>
          </a:prstGeom>
          <a:noFill/>
          <a:ln w="9525">
            <a:noFill/>
            <a:miter lim="800000"/>
            <a:headEnd/>
            <a:tailEnd/>
          </a:ln>
          <a:effectLst/>
        </p:spPr>
      </p:pic>
      <p:sp>
        <p:nvSpPr>
          <p:cNvPr id="2" name="Titre 1"/>
          <p:cNvSpPr>
            <a:spLocks noGrp="1"/>
          </p:cNvSpPr>
          <p:nvPr>
            <p:ph type="title"/>
          </p:nvPr>
        </p:nvSpPr>
        <p:spPr>
          <a:xfrm>
            <a:off x="361950" y="152400"/>
            <a:ext cx="6172200" cy="685800"/>
          </a:xfrm>
        </p:spPr>
        <p:txBody>
          <a:bodyPr/>
          <a:lstStyle/>
          <a:p>
            <a:r>
              <a:rPr lang="fr-FR" dirty="0" smtClean="0"/>
              <a:t>Coûts de la gestion de la </a:t>
            </a:r>
            <a:r>
              <a:rPr lang="fr-FR" dirty="0" err="1" smtClean="0"/>
              <a:t>Supply</a:t>
            </a:r>
            <a:r>
              <a:rPr lang="fr-FR" dirty="0" smtClean="0"/>
              <a:t> Chain</a:t>
            </a:r>
            <a:endParaRPr lang="fr-FR" dirty="0"/>
          </a:p>
        </p:txBody>
      </p:sp>
      <p:sp>
        <p:nvSpPr>
          <p:cNvPr id="3" name="Espace réservé du contenu 2"/>
          <p:cNvSpPr>
            <a:spLocks noGrp="1"/>
          </p:cNvSpPr>
          <p:nvPr>
            <p:ph idx="1"/>
          </p:nvPr>
        </p:nvSpPr>
        <p:spPr/>
        <p:txBody>
          <a:bodyPr/>
          <a:lstStyle/>
          <a:p>
            <a:pPr algn="just"/>
            <a:endParaRPr lang="en-US" dirty="0" smtClean="0"/>
          </a:p>
          <a:p>
            <a:pPr lvl="1"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algn="just"/>
            <a:endParaRPr lang="en-US" dirty="0" smtClean="0"/>
          </a:p>
          <a:p>
            <a:pPr lvl="1" indent="84138" algn="just"/>
            <a:endParaRPr lang="fr-FR" dirty="0" smtClean="0"/>
          </a:p>
          <a:p>
            <a:pPr lvl="1" indent="84138" algn="just"/>
            <a:endParaRPr lang="fr-FR" dirty="0" smtClean="0"/>
          </a:p>
          <a:p>
            <a:pPr lvl="1" indent="84138" algn="just"/>
            <a:r>
              <a:rPr lang="fr-FR" dirty="0" smtClean="0"/>
              <a:t>Cet indicateur mesure les coûts opérationnels de gestion de commande, d'acquisition de matériel, de planification, de coût de possession de stock et des systèmes d’information utilisés pour la gestion de la chaîne d'approvisionnement.</a:t>
            </a:r>
          </a:p>
          <a:p>
            <a:pPr lvl="1" indent="84138" algn="just"/>
            <a:endParaRPr lang="fr-FR" dirty="0" smtClean="0"/>
          </a:p>
          <a:p>
            <a:pPr lvl="1" indent="84138" algn="just"/>
            <a:r>
              <a:rPr lang="fr-FR" dirty="0" smtClean="0"/>
              <a:t>Globalement les coûts de la gestion de la supply chain restent stables. </a:t>
            </a:r>
          </a:p>
          <a:p>
            <a:pPr lvl="1" indent="84138" algn="just"/>
            <a:endParaRPr lang="fr-FR" dirty="0" smtClean="0"/>
          </a:p>
          <a:p>
            <a:pPr lvl="1" indent="84138" algn="just"/>
            <a:r>
              <a:rPr lang="fr-FR" dirty="0" smtClean="0"/>
              <a:t>La baisse des flux et l’augmentation des prix sont des causes de la baisse observée dans l’industrie pétrolière et agroalimentaire.</a:t>
            </a:r>
          </a:p>
          <a:p>
            <a:pPr algn="just"/>
            <a:endParaRPr lang="fr-FR" dirty="0"/>
          </a:p>
        </p:txBody>
      </p:sp>
      <p:sp>
        <p:nvSpPr>
          <p:cNvPr id="4" name="Espace réservé du numéro de diapositive 3"/>
          <p:cNvSpPr>
            <a:spLocks noGrp="1"/>
          </p:cNvSpPr>
          <p:nvPr>
            <p:ph type="sldNum" sz="quarter" idx="10"/>
          </p:nvPr>
        </p:nvSpPr>
        <p:spPr/>
        <p:txBody>
          <a:bodyPr/>
          <a:lstStyle/>
          <a:p>
            <a:fld id="{6825B022-DDBF-41AA-B24C-2AFE910E8A64}" type="slidenum">
              <a:rPr lang="en-US" smtClean="0"/>
              <a:pPr/>
              <a:t>12</a:t>
            </a:fld>
            <a:endParaRPr lang="en-US" dirty="0"/>
          </a:p>
        </p:txBody>
      </p:sp>
      <p:sp>
        <p:nvSpPr>
          <p:cNvPr id="7" name="ZoneTexte 6"/>
          <p:cNvSpPr txBox="1"/>
          <p:nvPr/>
        </p:nvSpPr>
        <p:spPr>
          <a:xfrm>
            <a:off x="567269" y="5545667"/>
            <a:ext cx="2286000" cy="830997"/>
          </a:xfrm>
          <a:prstGeom prst="rect">
            <a:avLst/>
          </a:prstGeom>
          <a:noFill/>
        </p:spPr>
        <p:txBody>
          <a:bodyPr wrap="square" rtlCol="0">
            <a:spAutoFit/>
          </a:bodyPr>
          <a:lstStyle/>
          <a:p>
            <a:pPr algn="ctr"/>
            <a:r>
              <a:rPr lang="fr-FR" sz="2000" dirty="0" smtClean="0">
                <a:latin typeface="+mn-lt"/>
              </a:rPr>
              <a:t>Moyenne médian</a:t>
            </a:r>
          </a:p>
          <a:p>
            <a:pPr algn="ctr">
              <a:tabLst>
                <a:tab pos="3048000" algn="l"/>
              </a:tabLst>
            </a:pPr>
            <a:r>
              <a:rPr lang="fr-FR" sz="1400" dirty="0" smtClean="0">
                <a:solidFill>
                  <a:schemeClr val="accent6">
                    <a:lumMod val="50000"/>
                  </a:schemeClr>
                </a:solidFill>
                <a:latin typeface="Calibri" pitchFamily="34" charset="0"/>
              </a:rPr>
              <a:t>2008 : 13 %</a:t>
            </a:r>
          </a:p>
          <a:p>
            <a:pPr algn="ctr">
              <a:tabLst>
                <a:tab pos="3048000" algn="l"/>
              </a:tabLst>
            </a:pPr>
            <a:r>
              <a:rPr lang="fr-FR" sz="1400" dirty="0" smtClean="0">
                <a:solidFill>
                  <a:schemeClr val="accent6">
                    <a:lumMod val="50000"/>
                  </a:schemeClr>
                </a:solidFill>
                <a:latin typeface="Calibri" pitchFamily="34" charset="0"/>
              </a:rPr>
              <a:t>2009 : 7 %</a:t>
            </a:r>
          </a:p>
        </p:txBody>
      </p:sp>
      <p:sp>
        <p:nvSpPr>
          <p:cNvPr id="8" name="ZoneTexte 7"/>
          <p:cNvSpPr txBox="1"/>
          <p:nvPr/>
        </p:nvSpPr>
        <p:spPr>
          <a:xfrm>
            <a:off x="3200400" y="5562600"/>
            <a:ext cx="2743200" cy="830997"/>
          </a:xfrm>
          <a:prstGeom prst="rect">
            <a:avLst/>
          </a:prstGeom>
          <a:noFill/>
        </p:spPr>
        <p:txBody>
          <a:bodyPr wrap="square" rtlCol="0">
            <a:spAutoFit/>
          </a:bodyPr>
          <a:lstStyle/>
          <a:p>
            <a:pPr algn="ctr"/>
            <a:r>
              <a:rPr lang="fr-FR" sz="2000" dirty="0" smtClean="0">
                <a:latin typeface="+mn-lt"/>
              </a:rPr>
              <a:t>Moyenne MDC</a:t>
            </a:r>
          </a:p>
          <a:p>
            <a:pPr algn="ctr">
              <a:tabLst>
                <a:tab pos="3048000" algn="l"/>
              </a:tabLst>
            </a:pPr>
            <a:r>
              <a:rPr lang="fr-FR" sz="1400" dirty="0" smtClean="0">
                <a:solidFill>
                  <a:schemeClr val="accent6">
                    <a:lumMod val="50000"/>
                  </a:schemeClr>
                </a:solidFill>
                <a:latin typeface="Calibri" pitchFamily="34" charset="0"/>
              </a:rPr>
              <a:t>2008 : 11%</a:t>
            </a:r>
          </a:p>
          <a:p>
            <a:pPr algn="ctr">
              <a:tabLst>
                <a:tab pos="3048000" algn="l"/>
              </a:tabLst>
            </a:pPr>
            <a:r>
              <a:rPr lang="fr-FR" sz="1400" dirty="0" smtClean="0">
                <a:solidFill>
                  <a:schemeClr val="accent6">
                    <a:lumMod val="50000"/>
                  </a:schemeClr>
                </a:solidFill>
                <a:latin typeface="Calibri" pitchFamily="34" charset="0"/>
              </a:rPr>
              <a:t>2009 : 5 %</a:t>
            </a:r>
          </a:p>
        </p:txBody>
      </p:sp>
      <p:sp>
        <p:nvSpPr>
          <p:cNvPr id="19" name="ZoneTexte 18"/>
          <p:cNvSpPr txBox="1"/>
          <p:nvPr/>
        </p:nvSpPr>
        <p:spPr>
          <a:xfrm>
            <a:off x="357188" y="762000"/>
            <a:ext cx="1066800" cy="400110"/>
          </a:xfrm>
          <a:prstGeom prst="rect">
            <a:avLst/>
          </a:prstGeom>
          <a:noFill/>
        </p:spPr>
        <p:txBody>
          <a:bodyPr wrap="square" rtlCol="0">
            <a:spAutoFit/>
          </a:bodyPr>
          <a:lstStyle/>
          <a:p>
            <a:pPr algn="ctr"/>
            <a:r>
              <a:rPr lang="en-US" sz="2000" dirty="0" smtClean="0">
                <a:latin typeface="+mn-lt"/>
              </a:rPr>
              <a:t>2008</a:t>
            </a:r>
            <a:endParaRPr lang="en-US" sz="1400" dirty="0" smtClean="0">
              <a:solidFill>
                <a:schemeClr val="accent6">
                  <a:lumMod val="50000"/>
                </a:schemeClr>
              </a:solidFill>
              <a:latin typeface="Calibri" pitchFamily="34" charset="0"/>
            </a:endParaRPr>
          </a:p>
        </p:txBody>
      </p:sp>
      <p:sp>
        <p:nvSpPr>
          <p:cNvPr id="20" name="ZoneTexte 19"/>
          <p:cNvSpPr txBox="1"/>
          <p:nvPr/>
        </p:nvSpPr>
        <p:spPr>
          <a:xfrm>
            <a:off x="3657600" y="762000"/>
            <a:ext cx="990600" cy="400110"/>
          </a:xfrm>
          <a:prstGeom prst="rect">
            <a:avLst/>
          </a:prstGeom>
          <a:noFill/>
        </p:spPr>
        <p:txBody>
          <a:bodyPr wrap="square" rtlCol="0">
            <a:spAutoFit/>
          </a:bodyPr>
          <a:lstStyle/>
          <a:p>
            <a:pPr algn="ctr"/>
            <a:r>
              <a:rPr lang="en-US" sz="2000" dirty="0" smtClean="0">
                <a:latin typeface="+mn-lt"/>
              </a:rPr>
              <a:t>2009</a:t>
            </a:r>
            <a:endParaRPr lang="fr-FR" sz="1400" dirty="0" smtClean="0">
              <a:solidFill>
                <a:schemeClr val="accent6">
                  <a:lumMod val="50000"/>
                </a:schemeClr>
              </a:solidFill>
              <a:latin typeface="Calibri" pitchFamily="34" charset="0"/>
            </a:endParaRPr>
          </a:p>
        </p:txBody>
      </p:sp>
      <p:grpSp>
        <p:nvGrpSpPr>
          <p:cNvPr id="21" name="Groupe 20"/>
          <p:cNvGrpSpPr/>
          <p:nvPr/>
        </p:nvGrpSpPr>
        <p:grpSpPr>
          <a:xfrm>
            <a:off x="2497667" y="5892798"/>
            <a:ext cx="1905000" cy="476250"/>
            <a:chOff x="0" y="0"/>
            <a:chExt cx="1685458" cy="425484"/>
          </a:xfrm>
        </p:grpSpPr>
        <p:pic>
          <p:nvPicPr>
            <p:cNvPr id="22" name="chart"/>
            <p:cNvPicPr>
              <a:picLocks noChangeAspect="1"/>
            </p:cNvPicPr>
            <p:nvPr/>
          </p:nvPicPr>
          <p:blipFill>
            <a:blip r:embed="rId4" cstate="print"/>
            <a:srcRect r="82830"/>
            <a:stretch>
              <a:fillRect/>
            </a:stretch>
          </p:blipFill>
          <p:spPr>
            <a:xfrm>
              <a:off x="0" y="0"/>
              <a:ext cx="290349" cy="425484"/>
            </a:xfrm>
            <a:prstGeom prst="rect">
              <a:avLst/>
            </a:prstGeom>
          </p:spPr>
        </p:pic>
        <p:sp>
          <p:nvSpPr>
            <p:cNvPr id="23" name="ZoneTexte 3"/>
            <p:cNvSpPr txBox="1"/>
            <p:nvPr/>
          </p:nvSpPr>
          <p:spPr>
            <a:xfrm>
              <a:off x="191191" y="29591"/>
              <a:ext cx="1494267" cy="381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900" dirty="0" smtClean="0"/>
                <a:t>Médian</a:t>
              </a:r>
              <a:endParaRPr lang="fr-FR" sz="900" dirty="0"/>
            </a:p>
            <a:p>
              <a:r>
                <a:rPr lang="fr-FR" sz="900" dirty="0" smtClean="0"/>
                <a:t>Meilleure de </a:t>
              </a:r>
              <a:r>
                <a:rPr lang="fr-FR" sz="900" dirty="0"/>
                <a:t>la classe</a:t>
              </a:r>
            </a:p>
            <a:p>
              <a:endParaRPr lang="fr-FR" sz="900" dirty="0"/>
            </a:p>
          </p:txBody>
        </p:sp>
      </p:grpSp>
      <p:pic>
        <p:nvPicPr>
          <p:cNvPr id="16" name="Picture 3"/>
          <p:cNvPicPr>
            <a:picLocks noChangeAspect="1" noChangeArrowheads="1"/>
          </p:cNvPicPr>
          <p:nvPr/>
        </p:nvPicPr>
        <p:blipFill>
          <a:blip r:embed="rId5" cstate="print"/>
          <a:srcRect l="3694" t="54178" r="8453" b="3878"/>
          <a:stretch>
            <a:fillRect/>
          </a:stretch>
        </p:blipFill>
        <p:spPr bwMode="auto">
          <a:xfrm rot="5400000">
            <a:off x="-891462" y="2714413"/>
            <a:ext cx="4145625" cy="1206000"/>
          </a:xfrm>
          <a:prstGeom prst="rect">
            <a:avLst/>
          </a:prstGeom>
          <a:noFill/>
          <a:ln w="9525">
            <a:noFill/>
            <a:miter lim="800000"/>
            <a:headEnd/>
            <a:tailEnd/>
          </a:ln>
          <a:effectLst/>
        </p:spPr>
      </p:pic>
      <p:pic>
        <p:nvPicPr>
          <p:cNvPr id="17" name="Picture 3"/>
          <p:cNvPicPr>
            <a:picLocks noChangeAspect="1" noChangeArrowheads="1"/>
          </p:cNvPicPr>
          <p:nvPr/>
        </p:nvPicPr>
        <p:blipFill>
          <a:blip r:embed="rId5" cstate="print"/>
          <a:srcRect l="3694" t="54178" r="8453" b="3878"/>
          <a:stretch>
            <a:fillRect/>
          </a:stretch>
        </p:blipFill>
        <p:spPr bwMode="auto">
          <a:xfrm rot="5400000">
            <a:off x="2361325" y="2714413"/>
            <a:ext cx="4145625" cy="120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7" name="Picture 3"/>
          <p:cNvPicPr>
            <a:picLocks noChangeAspect="1" noChangeArrowheads="1"/>
          </p:cNvPicPr>
          <p:nvPr/>
        </p:nvPicPr>
        <p:blipFill>
          <a:blip r:embed="rId2" cstate="print"/>
          <a:srcRect/>
          <a:stretch>
            <a:fillRect/>
          </a:stretch>
        </p:blipFill>
        <p:spPr bwMode="auto">
          <a:xfrm rot="5400000">
            <a:off x="-548099" y="2038234"/>
            <a:ext cx="4710599" cy="2700000"/>
          </a:xfrm>
          <a:prstGeom prst="rect">
            <a:avLst/>
          </a:prstGeom>
          <a:noFill/>
          <a:ln w="9525">
            <a:noFill/>
            <a:miter lim="800000"/>
            <a:headEnd/>
            <a:tailEnd/>
          </a:ln>
          <a:effectLst/>
        </p:spPr>
      </p:pic>
      <p:pic>
        <p:nvPicPr>
          <p:cNvPr id="36868" name="Picture 4"/>
          <p:cNvPicPr>
            <a:picLocks noChangeAspect="1" noChangeArrowheads="1"/>
          </p:cNvPicPr>
          <p:nvPr/>
        </p:nvPicPr>
        <p:blipFill>
          <a:blip r:embed="rId3" cstate="print"/>
          <a:srcRect/>
          <a:stretch>
            <a:fillRect/>
          </a:stretch>
        </p:blipFill>
        <p:spPr bwMode="auto">
          <a:xfrm rot="5400000">
            <a:off x="2602377" y="2038231"/>
            <a:ext cx="4710592" cy="2700000"/>
          </a:xfrm>
          <a:prstGeom prst="rect">
            <a:avLst/>
          </a:prstGeom>
          <a:noFill/>
          <a:ln w="9525">
            <a:noFill/>
            <a:miter lim="800000"/>
            <a:headEnd/>
            <a:tailEnd/>
          </a:ln>
          <a:effectLst/>
        </p:spPr>
      </p:pic>
      <p:sp>
        <p:nvSpPr>
          <p:cNvPr id="12" name="Titre 11"/>
          <p:cNvSpPr>
            <a:spLocks noGrp="1"/>
          </p:cNvSpPr>
          <p:nvPr>
            <p:ph type="title"/>
          </p:nvPr>
        </p:nvSpPr>
        <p:spPr>
          <a:xfrm>
            <a:off x="361950" y="152400"/>
            <a:ext cx="6172200" cy="685800"/>
          </a:xfrm>
        </p:spPr>
        <p:txBody>
          <a:bodyPr/>
          <a:lstStyle/>
          <a:p>
            <a:r>
              <a:rPr lang="fr-FR" dirty="0" smtClean="0"/>
              <a:t>Durée du cycle d'exploitation</a:t>
            </a:r>
            <a:endParaRPr lang="fr-FR" dirty="0"/>
          </a:p>
        </p:txBody>
      </p:sp>
      <p:sp>
        <p:nvSpPr>
          <p:cNvPr id="8" name="Espace réservé du contenu 7"/>
          <p:cNvSpPr>
            <a:spLocks noGrp="1"/>
          </p:cNvSpPr>
          <p:nvPr>
            <p:ph idx="1"/>
          </p:nvPr>
        </p:nvSpPr>
        <p:spPr>
          <a:xfrm>
            <a:off x="342900" y="1219200"/>
            <a:ext cx="6172200" cy="7010400"/>
          </a:xfrm>
        </p:spPr>
        <p:txBody>
          <a:bodyPr/>
          <a:lstStyle/>
          <a:p>
            <a:pPr algn="just"/>
            <a:endParaRPr lang="en-US" dirty="0" smtClean="0"/>
          </a:p>
          <a:p>
            <a:pPr algn="just"/>
            <a:endParaRPr lang="en-US"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indent="84138" algn="just"/>
            <a:r>
              <a:rPr lang="fr-FR" dirty="0" smtClean="0"/>
              <a:t>On considère ici le nombre de jours correspondant au besoin en fonds de roulement.</a:t>
            </a:r>
          </a:p>
          <a:p>
            <a:pPr lvl="1" indent="84138" algn="just"/>
            <a:endParaRPr lang="fr-FR" dirty="0" smtClean="0"/>
          </a:p>
          <a:p>
            <a:pPr lvl="1" indent="84138" algn="just"/>
            <a:r>
              <a:rPr lang="fr-FR" dirty="0" smtClean="0"/>
              <a:t>Les plus longs cycles sont ceux de l’industrie pharmaceutique qui constitue des stocks stratégiques.</a:t>
            </a:r>
          </a:p>
          <a:p>
            <a:pPr lvl="1" indent="84138" algn="just"/>
            <a:endParaRPr lang="fr-FR" dirty="0" smtClean="0"/>
          </a:p>
          <a:p>
            <a:pPr lvl="1" indent="84138" algn="just"/>
            <a:r>
              <a:rPr lang="fr-FR" dirty="0" smtClean="0"/>
              <a:t>Les écarts entre les médians et le meilleurs de la classe sont liés à la taille et au poids des entreprises. Un  panel d’actions d’amélioration sont envisageables en s’inspirant des pratiques utilisés par les meilleurs de la classe de chaque industrie. </a:t>
            </a:r>
          </a:p>
          <a:p>
            <a:pPr algn="just"/>
            <a:endParaRPr lang="fr-FR" dirty="0" smtClean="0"/>
          </a:p>
          <a:p>
            <a:pPr algn="just"/>
            <a:endParaRPr lang="en-US" dirty="0" smtClean="0"/>
          </a:p>
          <a:p>
            <a:pPr algn="just"/>
            <a:endParaRPr lang="en-US" dirty="0" smtClean="0"/>
          </a:p>
          <a:p>
            <a:pPr algn="just"/>
            <a:endParaRPr lang="en-US" dirty="0" smtClean="0"/>
          </a:p>
          <a:p>
            <a:pPr algn="just"/>
            <a:endParaRPr lang="en-US" dirty="0" smtClean="0"/>
          </a:p>
          <a:p>
            <a:pPr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a:p>
            <a:pPr lvl="1" algn="just"/>
            <a:endParaRPr lang="en-US" dirty="0" smtClean="0"/>
          </a:p>
        </p:txBody>
      </p:sp>
      <p:sp>
        <p:nvSpPr>
          <p:cNvPr id="9" name="Espace réservé du numéro de diapositive 8"/>
          <p:cNvSpPr>
            <a:spLocks noGrp="1"/>
          </p:cNvSpPr>
          <p:nvPr>
            <p:ph type="sldNum" sz="quarter" idx="10"/>
          </p:nvPr>
        </p:nvSpPr>
        <p:spPr/>
        <p:txBody>
          <a:bodyPr/>
          <a:lstStyle/>
          <a:p>
            <a:fld id="{6825B022-DDBF-41AA-B24C-2AFE910E8A64}" type="slidenum">
              <a:rPr lang="en-US" smtClean="0"/>
              <a:pPr/>
              <a:t>13</a:t>
            </a:fld>
            <a:endParaRPr lang="en-US"/>
          </a:p>
        </p:txBody>
      </p:sp>
      <p:sp>
        <p:nvSpPr>
          <p:cNvPr id="7" name="ZoneTexte 6"/>
          <p:cNvSpPr txBox="1"/>
          <p:nvPr/>
        </p:nvSpPr>
        <p:spPr>
          <a:xfrm>
            <a:off x="533400" y="5562600"/>
            <a:ext cx="2286000" cy="830997"/>
          </a:xfrm>
          <a:prstGeom prst="rect">
            <a:avLst/>
          </a:prstGeom>
          <a:noFill/>
        </p:spPr>
        <p:txBody>
          <a:bodyPr wrap="square" rtlCol="0">
            <a:spAutoFit/>
          </a:bodyPr>
          <a:lstStyle/>
          <a:p>
            <a:pPr algn="ctr"/>
            <a:r>
              <a:rPr lang="fr-FR" sz="2000" dirty="0" smtClean="0">
                <a:latin typeface="+mn-lt"/>
              </a:rPr>
              <a:t>Moyenne médian</a:t>
            </a:r>
          </a:p>
          <a:p>
            <a:pPr algn="ctr">
              <a:tabLst>
                <a:tab pos="3048000" algn="l"/>
              </a:tabLst>
            </a:pPr>
            <a:r>
              <a:rPr lang="fr-FR" sz="1400" dirty="0" smtClean="0">
                <a:solidFill>
                  <a:schemeClr val="accent6">
                    <a:lumMod val="50000"/>
                  </a:schemeClr>
                </a:solidFill>
                <a:latin typeface="Calibri" pitchFamily="34" charset="0"/>
              </a:rPr>
              <a:t>2008 : 101 jours</a:t>
            </a:r>
          </a:p>
          <a:p>
            <a:pPr algn="ctr">
              <a:tabLst>
                <a:tab pos="3048000" algn="l"/>
              </a:tabLst>
            </a:pPr>
            <a:r>
              <a:rPr lang="fr-FR" sz="1400" dirty="0" smtClean="0">
                <a:solidFill>
                  <a:schemeClr val="accent6">
                    <a:lumMod val="50000"/>
                  </a:schemeClr>
                </a:solidFill>
                <a:latin typeface="Calibri" pitchFamily="34" charset="0"/>
              </a:rPr>
              <a:t>2009 : 103 jours</a:t>
            </a:r>
          </a:p>
        </p:txBody>
      </p:sp>
      <p:sp>
        <p:nvSpPr>
          <p:cNvPr id="10" name="ZoneTexte 9"/>
          <p:cNvSpPr txBox="1"/>
          <p:nvPr/>
        </p:nvSpPr>
        <p:spPr>
          <a:xfrm>
            <a:off x="3183473" y="5562600"/>
            <a:ext cx="2743200" cy="830997"/>
          </a:xfrm>
          <a:prstGeom prst="rect">
            <a:avLst/>
          </a:prstGeom>
          <a:noFill/>
        </p:spPr>
        <p:txBody>
          <a:bodyPr wrap="square" rtlCol="0">
            <a:spAutoFit/>
          </a:bodyPr>
          <a:lstStyle/>
          <a:p>
            <a:pPr algn="ctr"/>
            <a:r>
              <a:rPr lang="fr-FR" sz="2000" dirty="0" smtClean="0">
                <a:latin typeface="+mn-lt"/>
              </a:rPr>
              <a:t>Moyenne MDC</a:t>
            </a:r>
          </a:p>
          <a:p>
            <a:pPr algn="ctr">
              <a:tabLst>
                <a:tab pos="3048000" algn="l"/>
              </a:tabLst>
            </a:pPr>
            <a:r>
              <a:rPr lang="fr-FR" sz="1400" dirty="0" smtClean="0">
                <a:solidFill>
                  <a:schemeClr val="accent6">
                    <a:lumMod val="50000"/>
                  </a:schemeClr>
                </a:solidFill>
                <a:latin typeface="Calibri" pitchFamily="34" charset="0"/>
              </a:rPr>
              <a:t>2008 : 40 jours</a:t>
            </a:r>
          </a:p>
          <a:p>
            <a:pPr algn="ctr">
              <a:tabLst>
                <a:tab pos="3048000" algn="l"/>
              </a:tabLst>
            </a:pPr>
            <a:r>
              <a:rPr lang="fr-FR" sz="1400" dirty="0" smtClean="0">
                <a:solidFill>
                  <a:schemeClr val="accent6">
                    <a:lumMod val="50000"/>
                  </a:schemeClr>
                </a:solidFill>
                <a:latin typeface="Calibri" pitchFamily="34" charset="0"/>
              </a:rPr>
              <a:t>2009 : 34 jours</a:t>
            </a:r>
          </a:p>
        </p:txBody>
      </p:sp>
      <p:sp>
        <p:nvSpPr>
          <p:cNvPr id="24" name="ZoneTexte 23"/>
          <p:cNvSpPr txBox="1"/>
          <p:nvPr/>
        </p:nvSpPr>
        <p:spPr>
          <a:xfrm>
            <a:off x="357188" y="762000"/>
            <a:ext cx="1066800" cy="400110"/>
          </a:xfrm>
          <a:prstGeom prst="rect">
            <a:avLst/>
          </a:prstGeom>
          <a:noFill/>
        </p:spPr>
        <p:txBody>
          <a:bodyPr wrap="square" rtlCol="0">
            <a:spAutoFit/>
          </a:bodyPr>
          <a:lstStyle/>
          <a:p>
            <a:pPr algn="ctr"/>
            <a:r>
              <a:rPr lang="en-US" sz="2000" dirty="0" smtClean="0">
                <a:latin typeface="+mn-lt"/>
              </a:rPr>
              <a:t>2008</a:t>
            </a:r>
            <a:endParaRPr lang="en-US" sz="1400" dirty="0" smtClean="0">
              <a:solidFill>
                <a:schemeClr val="accent6">
                  <a:lumMod val="50000"/>
                </a:schemeClr>
              </a:solidFill>
              <a:latin typeface="Calibri" pitchFamily="34" charset="0"/>
            </a:endParaRPr>
          </a:p>
        </p:txBody>
      </p:sp>
      <p:sp>
        <p:nvSpPr>
          <p:cNvPr id="25" name="ZoneTexte 24"/>
          <p:cNvSpPr txBox="1"/>
          <p:nvPr/>
        </p:nvSpPr>
        <p:spPr>
          <a:xfrm>
            <a:off x="3429000" y="762000"/>
            <a:ext cx="990600" cy="400110"/>
          </a:xfrm>
          <a:prstGeom prst="rect">
            <a:avLst/>
          </a:prstGeom>
          <a:noFill/>
        </p:spPr>
        <p:txBody>
          <a:bodyPr wrap="square" rtlCol="0">
            <a:spAutoFit/>
          </a:bodyPr>
          <a:lstStyle/>
          <a:p>
            <a:pPr algn="ctr"/>
            <a:r>
              <a:rPr lang="en-US" sz="2000" dirty="0" smtClean="0">
                <a:latin typeface="+mn-lt"/>
              </a:rPr>
              <a:t>2009</a:t>
            </a:r>
            <a:endParaRPr lang="fr-FR" sz="1400" dirty="0" smtClean="0">
              <a:solidFill>
                <a:schemeClr val="accent6">
                  <a:lumMod val="50000"/>
                </a:schemeClr>
              </a:solidFill>
              <a:latin typeface="Calibri" pitchFamily="34" charset="0"/>
            </a:endParaRPr>
          </a:p>
        </p:txBody>
      </p:sp>
      <p:grpSp>
        <p:nvGrpSpPr>
          <p:cNvPr id="26" name="Groupe 25"/>
          <p:cNvGrpSpPr/>
          <p:nvPr/>
        </p:nvGrpSpPr>
        <p:grpSpPr>
          <a:xfrm>
            <a:off x="2438400" y="5892798"/>
            <a:ext cx="1905000" cy="476250"/>
            <a:chOff x="0" y="0"/>
            <a:chExt cx="1685458" cy="425484"/>
          </a:xfrm>
        </p:grpSpPr>
        <p:pic>
          <p:nvPicPr>
            <p:cNvPr id="27" name="chart"/>
            <p:cNvPicPr>
              <a:picLocks noChangeAspect="1"/>
            </p:cNvPicPr>
            <p:nvPr/>
          </p:nvPicPr>
          <p:blipFill>
            <a:blip r:embed="rId4" cstate="print"/>
            <a:srcRect r="82830"/>
            <a:stretch>
              <a:fillRect/>
            </a:stretch>
          </p:blipFill>
          <p:spPr>
            <a:xfrm>
              <a:off x="0" y="0"/>
              <a:ext cx="290349" cy="425484"/>
            </a:xfrm>
            <a:prstGeom prst="rect">
              <a:avLst/>
            </a:prstGeom>
          </p:spPr>
        </p:pic>
        <p:sp>
          <p:nvSpPr>
            <p:cNvPr id="28" name="ZoneTexte 3"/>
            <p:cNvSpPr txBox="1"/>
            <p:nvPr/>
          </p:nvSpPr>
          <p:spPr>
            <a:xfrm>
              <a:off x="191191" y="29591"/>
              <a:ext cx="1494267" cy="381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900" dirty="0" smtClean="0"/>
                <a:t>Médian</a:t>
              </a:r>
              <a:endParaRPr lang="fr-FR" sz="900" dirty="0"/>
            </a:p>
            <a:p>
              <a:r>
                <a:rPr lang="fr-FR" sz="900" dirty="0" smtClean="0"/>
                <a:t>Meilleure de </a:t>
              </a:r>
              <a:r>
                <a:rPr lang="fr-FR" sz="900" dirty="0"/>
                <a:t>la classe</a:t>
              </a:r>
            </a:p>
            <a:p>
              <a:endParaRPr lang="fr-FR" sz="900" dirty="0"/>
            </a:p>
          </p:txBody>
        </p:sp>
      </p:grpSp>
      <p:pic>
        <p:nvPicPr>
          <p:cNvPr id="14" name="Picture 3"/>
          <p:cNvPicPr>
            <a:picLocks noChangeAspect="1" noChangeArrowheads="1"/>
          </p:cNvPicPr>
          <p:nvPr/>
        </p:nvPicPr>
        <p:blipFill>
          <a:blip r:embed="rId5" cstate="print"/>
          <a:srcRect l="3694" t="54178" r="8453" b="3878"/>
          <a:stretch>
            <a:fillRect/>
          </a:stretch>
        </p:blipFill>
        <p:spPr bwMode="auto">
          <a:xfrm rot="5400000">
            <a:off x="-899737" y="2689013"/>
            <a:ext cx="4145625" cy="1206000"/>
          </a:xfrm>
          <a:prstGeom prst="rect">
            <a:avLst/>
          </a:prstGeom>
          <a:noFill/>
          <a:ln w="9525">
            <a:noFill/>
            <a:miter lim="800000"/>
            <a:headEnd/>
            <a:tailEnd/>
          </a:ln>
          <a:effectLst/>
        </p:spPr>
      </p:pic>
      <p:pic>
        <p:nvPicPr>
          <p:cNvPr id="15" name="Picture 3"/>
          <p:cNvPicPr>
            <a:picLocks noChangeAspect="1" noChangeArrowheads="1"/>
          </p:cNvPicPr>
          <p:nvPr/>
        </p:nvPicPr>
        <p:blipFill>
          <a:blip r:embed="rId5" cstate="print"/>
          <a:srcRect l="3694" t="54178" r="8453" b="3878"/>
          <a:stretch>
            <a:fillRect/>
          </a:stretch>
        </p:blipFill>
        <p:spPr bwMode="auto">
          <a:xfrm rot="5400000">
            <a:off x="2263440" y="2689013"/>
            <a:ext cx="4145625" cy="120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1950" y="152400"/>
            <a:ext cx="6172200" cy="685800"/>
          </a:xfrm>
        </p:spPr>
        <p:txBody>
          <a:bodyPr/>
          <a:lstStyle/>
          <a:p>
            <a:r>
              <a:rPr lang="fr-FR" dirty="0" smtClean="0"/>
              <a:t>Nombre de jours de stock</a:t>
            </a:r>
            <a:endParaRPr lang="fr-FR" dirty="0"/>
          </a:p>
        </p:txBody>
      </p:sp>
      <p:sp>
        <p:nvSpPr>
          <p:cNvPr id="3" name="Espace réservé du contenu 2"/>
          <p:cNvSpPr>
            <a:spLocks noGrp="1"/>
          </p:cNvSpPr>
          <p:nvPr>
            <p:ph idx="1"/>
          </p:nvPr>
        </p:nvSpPr>
        <p:spPr/>
        <p:txBody>
          <a:bodyPr/>
          <a:lstStyle/>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lvl="1" indent="84138" algn="just"/>
            <a:endParaRPr lang="fr-FR" dirty="0" smtClean="0"/>
          </a:p>
          <a:p>
            <a:pPr lvl="1" indent="84138" algn="just"/>
            <a:endParaRPr lang="fr-FR" dirty="0" smtClean="0"/>
          </a:p>
          <a:p>
            <a:pPr lvl="1" indent="84138" algn="just"/>
            <a:r>
              <a:rPr lang="fr-FR" dirty="0" smtClean="0"/>
              <a:t>La durée des cycles logistiques et la constitution de stocks stratégiques  justifient les résultats  des industries pharmaceutique, aéronautique, électronique et le secteur du luxe, intégré dans les industries de mode.</a:t>
            </a:r>
          </a:p>
          <a:p>
            <a:pPr lvl="1" indent="84138" algn="just"/>
            <a:endParaRPr lang="fr-FR" dirty="0" smtClean="0"/>
          </a:p>
          <a:p>
            <a:pPr lvl="1" indent="84138" algn="just"/>
            <a:r>
              <a:rPr lang="fr-FR" dirty="0" smtClean="0"/>
              <a:t>L’écart entre les médians et les meilleurs de la classe, de l’ordre de 50 % suggère des leviers d’amélioration liés aux processus de la gestion de la demande et de la planification, de la maîtrise des temps de cycle…</a:t>
            </a:r>
          </a:p>
        </p:txBody>
      </p:sp>
      <p:sp>
        <p:nvSpPr>
          <p:cNvPr id="4" name="Espace réservé du numéro de diapositive 3"/>
          <p:cNvSpPr>
            <a:spLocks noGrp="1"/>
          </p:cNvSpPr>
          <p:nvPr>
            <p:ph type="sldNum" sz="quarter" idx="10"/>
          </p:nvPr>
        </p:nvSpPr>
        <p:spPr/>
        <p:txBody>
          <a:bodyPr/>
          <a:lstStyle/>
          <a:p>
            <a:fld id="{6825B022-DDBF-41AA-B24C-2AFE910E8A64}" type="slidenum">
              <a:rPr lang="en-US" smtClean="0"/>
              <a:pPr/>
              <a:t>14</a:t>
            </a:fld>
            <a:endParaRPr lang="en-US" dirty="0"/>
          </a:p>
        </p:txBody>
      </p:sp>
      <p:pic>
        <p:nvPicPr>
          <p:cNvPr id="7170" name="Picture 2"/>
          <p:cNvPicPr>
            <a:picLocks noChangeAspect="1" noChangeArrowheads="1"/>
          </p:cNvPicPr>
          <p:nvPr/>
        </p:nvPicPr>
        <p:blipFill>
          <a:blip r:embed="rId2" cstate="print"/>
          <a:srcRect/>
          <a:stretch>
            <a:fillRect/>
          </a:stretch>
        </p:blipFill>
        <p:spPr bwMode="auto">
          <a:xfrm rot="5400000">
            <a:off x="-607928" y="2044950"/>
            <a:ext cx="4846798" cy="2700000"/>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cstate="print"/>
          <a:srcRect/>
          <a:stretch>
            <a:fillRect/>
          </a:stretch>
        </p:blipFill>
        <p:spPr bwMode="auto">
          <a:xfrm rot="5400000">
            <a:off x="2703601" y="2044950"/>
            <a:ext cx="4846798" cy="2700000"/>
          </a:xfrm>
          <a:prstGeom prst="rect">
            <a:avLst/>
          </a:prstGeom>
          <a:noFill/>
          <a:ln w="9525">
            <a:noFill/>
            <a:miter lim="800000"/>
            <a:headEnd/>
            <a:tailEnd/>
          </a:ln>
          <a:effectLst/>
        </p:spPr>
      </p:pic>
      <p:sp>
        <p:nvSpPr>
          <p:cNvPr id="7" name="ZoneTexte 6"/>
          <p:cNvSpPr txBox="1"/>
          <p:nvPr/>
        </p:nvSpPr>
        <p:spPr>
          <a:xfrm>
            <a:off x="499534" y="5520266"/>
            <a:ext cx="2286000" cy="830997"/>
          </a:xfrm>
          <a:prstGeom prst="rect">
            <a:avLst/>
          </a:prstGeom>
          <a:noFill/>
        </p:spPr>
        <p:txBody>
          <a:bodyPr wrap="square" rtlCol="0">
            <a:spAutoFit/>
          </a:bodyPr>
          <a:lstStyle/>
          <a:p>
            <a:pPr algn="ctr"/>
            <a:r>
              <a:rPr lang="fr-FR" sz="2000" dirty="0" smtClean="0">
                <a:latin typeface="+mn-lt"/>
              </a:rPr>
              <a:t>Moyenne médian</a:t>
            </a:r>
          </a:p>
          <a:p>
            <a:pPr algn="ctr">
              <a:tabLst>
                <a:tab pos="3048000" algn="l"/>
              </a:tabLst>
            </a:pPr>
            <a:r>
              <a:rPr lang="fr-FR" sz="1400" dirty="0" smtClean="0">
                <a:solidFill>
                  <a:schemeClr val="accent6">
                    <a:lumMod val="50000"/>
                  </a:schemeClr>
                </a:solidFill>
                <a:latin typeface="Calibri" pitchFamily="34" charset="0"/>
              </a:rPr>
              <a:t>2008 : 88 jours</a:t>
            </a:r>
          </a:p>
          <a:p>
            <a:pPr algn="ctr">
              <a:tabLst>
                <a:tab pos="3048000" algn="l"/>
              </a:tabLst>
            </a:pPr>
            <a:r>
              <a:rPr lang="fr-FR" sz="1400" dirty="0" smtClean="0">
                <a:solidFill>
                  <a:schemeClr val="accent6">
                    <a:lumMod val="50000"/>
                  </a:schemeClr>
                </a:solidFill>
                <a:latin typeface="Calibri" pitchFamily="34" charset="0"/>
              </a:rPr>
              <a:t>2009 : 93 jours</a:t>
            </a:r>
          </a:p>
        </p:txBody>
      </p:sp>
      <p:sp>
        <p:nvSpPr>
          <p:cNvPr id="8" name="ZoneTexte 7"/>
          <p:cNvSpPr txBox="1"/>
          <p:nvPr/>
        </p:nvSpPr>
        <p:spPr>
          <a:xfrm>
            <a:off x="3352800" y="5562600"/>
            <a:ext cx="2743200" cy="830997"/>
          </a:xfrm>
          <a:prstGeom prst="rect">
            <a:avLst/>
          </a:prstGeom>
          <a:noFill/>
        </p:spPr>
        <p:txBody>
          <a:bodyPr wrap="square" rtlCol="0">
            <a:spAutoFit/>
          </a:bodyPr>
          <a:lstStyle/>
          <a:p>
            <a:pPr algn="ctr"/>
            <a:r>
              <a:rPr lang="fr-FR" sz="2000" dirty="0" smtClean="0">
                <a:latin typeface="+mn-lt"/>
              </a:rPr>
              <a:t>Moyenne MDC</a:t>
            </a:r>
          </a:p>
          <a:p>
            <a:pPr algn="ctr">
              <a:tabLst>
                <a:tab pos="3048000" algn="l"/>
              </a:tabLst>
            </a:pPr>
            <a:r>
              <a:rPr lang="fr-FR" sz="1400" dirty="0" smtClean="0">
                <a:solidFill>
                  <a:schemeClr val="accent6">
                    <a:lumMod val="50000"/>
                  </a:schemeClr>
                </a:solidFill>
                <a:latin typeface="Calibri" pitchFamily="34" charset="0"/>
              </a:rPr>
              <a:t>2008 : 42 jours</a:t>
            </a:r>
          </a:p>
          <a:p>
            <a:pPr algn="ctr">
              <a:tabLst>
                <a:tab pos="3048000" algn="l"/>
              </a:tabLst>
            </a:pPr>
            <a:r>
              <a:rPr lang="fr-FR" sz="1400" dirty="0" smtClean="0">
                <a:solidFill>
                  <a:schemeClr val="accent6">
                    <a:lumMod val="50000"/>
                  </a:schemeClr>
                </a:solidFill>
                <a:latin typeface="Calibri" pitchFamily="34" charset="0"/>
              </a:rPr>
              <a:t>2009 : 40 jours</a:t>
            </a:r>
          </a:p>
        </p:txBody>
      </p:sp>
      <p:sp>
        <p:nvSpPr>
          <p:cNvPr id="19" name="ZoneTexte 18"/>
          <p:cNvSpPr txBox="1"/>
          <p:nvPr/>
        </p:nvSpPr>
        <p:spPr>
          <a:xfrm>
            <a:off x="357188" y="762000"/>
            <a:ext cx="1066800" cy="400110"/>
          </a:xfrm>
          <a:prstGeom prst="rect">
            <a:avLst/>
          </a:prstGeom>
          <a:noFill/>
        </p:spPr>
        <p:txBody>
          <a:bodyPr wrap="square" rtlCol="0">
            <a:spAutoFit/>
          </a:bodyPr>
          <a:lstStyle/>
          <a:p>
            <a:pPr algn="ctr"/>
            <a:r>
              <a:rPr lang="en-US" sz="2000" dirty="0" smtClean="0">
                <a:latin typeface="+mn-lt"/>
              </a:rPr>
              <a:t>2008</a:t>
            </a:r>
            <a:endParaRPr lang="en-US" sz="1400" dirty="0" smtClean="0">
              <a:solidFill>
                <a:schemeClr val="accent6">
                  <a:lumMod val="50000"/>
                </a:schemeClr>
              </a:solidFill>
              <a:latin typeface="Calibri" pitchFamily="34" charset="0"/>
            </a:endParaRPr>
          </a:p>
        </p:txBody>
      </p:sp>
      <p:sp>
        <p:nvSpPr>
          <p:cNvPr id="20" name="ZoneTexte 19"/>
          <p:cNvSpPr txBox="1"/>
          <p:nvPr/>
        </p:nvSpPr>
        <p:spPr>
          <a:xfrm>
            <a:off x="3505200" y="762000"/>
            <a:ext cx="990600" cy="400110"/>
          </a:xfrm>
          <a:prstGeom prst="rect">
            <a:avLst/>
          </a:prstGeom>
          <a:noFill/>
        </p:spPr>
        <p:txBody>
          <a:bodyPr wrap="square" rtlCol="0">
            <a:spAutoFit/>
          </a:bodyPr>
          <a:lstStyle/>
          <a:p>
            <a:pPr algn="ctr"/>
            <a:r>
              <a:rPr lang="en-US" sz="2000" dirty="0" smtClean="0">
                <a:latin typeface="+mn-lt"/>
              </a:rPr>
              <a:t>2009</a:t>
            </a:r>
            <a:endParaRPr lang="fr-FR" sz="1400" dirty="0" smtClean="0">
              <a:solidFill>
                <a:schemeClr val="accent6">
                  <a:lumMod val="50000"/>
                </a:schemeClr>
              </a:solidFill>
              <a:latin typeface="Calibri" pitchFamily="34" charset="0"/>
            </a:endParaRPr>
          </a:p>
        </p:txBody>
      </p:sp>
      <p:grpSp>
        <p:nvGrpSpPr>
          <p:cNvPr id="21" name="Groupe 20"/>
          <p:cNvGrpSpPr/>
          <p:nvPr/>
        </p:nvGrpSpPr>
        <p:grpSpPr>
          <a:xfrm>
            <a:off x="2497667" y="5892798"/>
            <a:ext cx="1905000" cy="476250"/>
            <a:chOff x="0" y="0"/>
            <a:chExt cx="1685458" cy="425484"/>
          </a:xfrm>
        </p:grpSpPr>
        <p:pic>
          <p:nvPicPr>
            <p:cNvPr id="22" name="chart"/>
            <p:cNvPicPr>
              <a:picLocks noChangeAspect="1"/>
            </p:cNvPicPr>
            <p:nvPr/>
          </p:nvPicPr>
          <p:blipFill>
            <a:blip r:embed="rId4" cstate="print"/>
            <a:srcRect r="82830"/>
            <a:stretch>
              <a:fillRect/>
            </a:stretch>
          </p:blipFill>
          <p:spPr>
            <a:xfrm>
              <a:off x="0" y="0"/>
              <a:ext cx="290349" cy="425484"/>
            </a:xfrm>
            <a:prstGeom prst="rect">
              <a:avLst/>
            </a:prstGeom>
          </p:spPr>
        </p:pic>
        <p:sp>
          <p:nvSpPr>
            <p:cNvPr id="23" name="ZoneTexte 3"/>
            <p:cNvSpPr txBox="1"/>
            <p:nvPr/>
          </p:nvSpPr>
          <p:spPr>
            <a:xfrm>
              <a:off x="191191" y="29591"/>
              <a:ext cx="1494267" cy="381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900" dirty="0" smtClean="0"/>
                <a:t>Médian</a:t>
              </a:r>
              <a:endParaRPr lang="fr-FR" sz="900" dirty="0"/>
            </a:p>
            <a:p>
              <a:r>
                <a:rPr lang="fr-FR" sz="900" dirty="0" smtClean="0"/>
                <a:t>Meilleure de </a:t>
              </a:r>
              <a:r>
                <a:rPr lang="fr-FR" sz="900" dirty="0"/>
                <a:t>la classe</a:t>
              </a:r>
            </a:p>
            <a:p>
              <a:endParaRPr lang="fr-FR" sz="900" dirty="0"/>
            </a:p>
          </p:txBody>
        </p:sp>
      </p:grpSp>
      <p:pic>
        <p:nvPicPr>
          <p:cNvPr id="16" name="Picture 3"/>
          <p:cNvPicPr>
            <a:picLocks noChangeAspect="1" noChangeArrowheads="1"/>
          </p:cNvPicPr>
          <p:nvPr/>
        </p:nvPicPr>
        <p:blipFill>
          <a:blip r:embed="rId5" cstate="print"/>
          <a:srcRect l="3694" t="54178" r="8453" b="3878"/>
          <a:stretch>
            <a:fillRect/>
          </a:stretch>
        </p:blipFill>
        <p:spPr bwMode="auto">
          <a:xfrm rot="5400000">
            <a:off x="-986713" y="2689013"/>
            <a:ext cx="4145625" cy="1206000"/>
          </a:xfrm>
          <a:prstGeom prst="rect">
            <a:avLst/>
          </a:prstGeom>
          <a:noFill/>
          <a:ln w="9525">
            <a:noFill/>
            <a:miter lim="800000"/>
            <a:headEnd/>
            <a:tailEnd/>
          </a:ln>
          <a:effectLst/>
        </p:spPr>
      </p:pic>
      <p:pic>
        <p:nvPicPr>
          <p:cNvPr id="17" name="Picture 3"/>
          <p:cNvPicPr>
            <a:picLocks noChangeAspect="1" noChangeArrowheads="1"/>
          </p:cNvPicPr>
          <p:nvPr/>
        </p:nvPicPr>
        <p:blipFill>
          <a:blip r:embed="rId5" cstate="print"/>
          <a:srcRect l="3694" t="54178" r="8453" b="3878"/>
          <a:stretch>
            <a:fillRect/>
          </a:stretch>
        </p:blipFill>
        <p:spPr bwMode="auto">
          <a:xfrm rot="5400000">
            <a:off x="2327992" y="2689013"/>
            <a:ext cx="4145625" cy="120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a:r>
              <a:rPr lang="fr-FR" sz="3600" dirty="0" smtClean="0">
                <a:latin typeface="+mn-lt"/>
              </a:rPr>
              <a:t>Résultats de l’étude 2009</a:t>
            </a:r>
            <a:endParaRPr lang="en-US" dirty="0">
              <a:latin typeface="+mn-lt"/>
            </a:endParaRPr>
          </a:p>
        </p:txBody>
      </p:sp>
      <p:sp>
        <p:nvSpPr>
          <p:cNvPr id="3" name="ZoneTexte 2"/>
          <p:cNvSpPr txBox="1"/>
          <p:nvPr/>
        </p:nvSpPr>
        <p:spPr>
          <a:xfrm>
            <a:off x="1447800" y="7022068"/>
            <a:ext cx="4038600" cy="369332"/>
          </a:xfrm>
          <a:prstGeom prst="rect">
            <a:avLst/>
          </a:prstGeom>
          <a:noFill/>
        </p:spPr>
        <p:txBody>
          <a:bodyPr wrap="square" rtlCol="0">
            <a:spAutoFit/>
          </a:bodyPr>
          <a:lstStyle/>
          <a:p>
            <a:pPr algn="ctr"/>
            <a:r>
              <a:rPr lang="fr-FR" sz="1800" dirty="0" smtClean="0">
                <a:latin typeface="+mn-lt"/>
              </a:rPr>
              <a:t>Les indicateurs financiers</a:t>
            </a:r>
            <a:endParaRPr lang="fr-FR" sz="1800" dirty="0">
              <a:latin typeface="+mn-lt"/>
            </a:endParaRPr>
          </a:p>
        </p:txBody>
      </p:sp>
      <p:sp>
        <p:nvSpPr>
          <p:cNvPr id="5" name="TextBox 4"/>
          <p:cNvSpPr txBox="1"/>
          <p:nvPr/>
        </p:nvSpPr>
        <p:spPr>
          <a:xfrm>
            <a:off x="685800" y="5968425"/>
            <a:ext cx="5562600" cy="461665"/>
          </a:xfrm>
          <a:prstGeom prst="rect">
            <a:avLst/>
          </a:prstGeom>
          <a:noFill/>
        </p:spPr>
        <p:txBody>
          <a:bodyPr wrap="square" rtlCol="0">
            <a:spAutoFit/>
          </a:bodyPr>
          <a:lstStyle/>
          <a:p>
            <a:pPr algn="ctr"/>
            <a:r>
              <a:rPr lang="en-US" sz="2400" dirty="0" smtClean="0">
                <a:solidFill>
                  <a:schemeClr val="bg1">
                    <a:lumMod val="50000"/>
                  </a:schemeClr>
                </a:solidFill>
              </a:rPr>
              <a:t>EXTRAIT DU RAPPORT COMPLET</a:t>
            </a:r>
            <a:endParaRPr lang="en-US" sz="2400" dirty="0">
              <a:solidFill>
                <a:schemeClr val="bg1">
                  <a:lumMod val="5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a:r>
              <a:rPr lang="fr-FR" sz="3600" dirty="0" smtClean="0">
                <a:latin typeface="+mn-lt"/>
              </a:rPr>
              <a:t>Résultats de l’étude 2009</a:t>
            </a:r>
            <a:endParaRPr lang="en-US" dirty="0"/>
          </a:p>
        </p:txBody>
      </p:sp>
      <p:sp>
        <p:nvSpPr>
          <p:cNvPr id="3" name="ZoneTexte 2"/>
          <p:cNvSpPr txBox="1"/>
          <p:nvPr/>
        </p:nvSpPr>
        <p:spPr>
          <a:xfrm>
            <a:off x="1752600" y="7022068"/>
            <a:ext cx="3276600" cy="369332"/>
          </a:xfrm>
          <a:prstGeom prst="rect">
            <a:avLst/>
          </a:prstGeom>
          <a:noFill/>
        </p:spPr>
        <p:txBody>
          <a:bodyPr wrap="square" rtlCol="0">
            <a:spAutoFit/>
          </a:bodyPr>
          <a:lstStyle/>
          <a:p>
            <a:pPr algn="ctr"/>
            <a:r>
              <a:rPr lang="fr-FR" sz="1800" dirty="0" smtClean="0">
                <a:latin typeface="+mn-lt"/>
              </a:rPr>
              <a:t>Analyse comparative par secteur</a:t>
            </a:r>
            <a:endParaRPr lang="fr-FR" sz="1800" dirty="0">
              <a:latin typeface="+mn-lt"/>
            </a:endParaRPr>
          </a:p>
        </p:txBody>
      </p:sp>
      <p:sp>
        <p:nvSpPr>
          <p:cNvPr id="5" name="TextBox 4"/>
          <p:cNvSpPr txBox="1"/>
          <p:nvPr/>
        </p:nvSpPr>
        <p:spPr>
          <a:xfrm>
            <a:off x="685800" y="5968425"/>
            <a:ext cx="5562600" cy="461665"/>
          </a:xfrm>
          <a:prstGeom prst="rect">
            <a:avLst/>
          </a:prstGeom>
          <a:noFill/>
        </p:spPr>
        <p:txBody>
          <a:bodyPr wrap="square" rtlCol="0">
            <a:spAutoFit/>
          </a:bodyPr>
          <a:lstStyle/>
          <a:p>
            <a:pPr algn="ctr"/>
            <a:r>
              <a:rPr lang="en-US" sz="2400" dirty="0" smtClean="0">
                <a:solidFill>
                  <a:schemeClr val="bg1">
                    <a:lumMod val="50000"/>
                  </a:schemeClr>
                </a:solidFill>
              </a:rPr>
              <a:t>EXTRAIT DU RAPPORT COMPLET</a:t>
            </a:r>
            <a:endParaRPr lang="en-US" sz="2400" dirty="0">
              <a:solidFill>
                <a:schemeClr val="bg1">
                  <a:lumMod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61950" y="152400"/>
            <a:ext cx="6172200" cy="685800"/>
          </a:xfrm>
        </p:spPr>
        <p:txBody>
          <a:bodyPr/>
          <a:lstStyle/>
          <a:p>
            <a:r>
              <a:rPr lang="fr-FR" dirty="0" smtClean="0"/>
              <a:t>Analyse comparative par secteur</a:t>
            </a:r>
          </a:p>
        </p:txBody>
      </p:sp>
      <p:sp>
        <p:nvSpPr>
          <p:cNvPr id="6" name="Espace réservé du contenu 5"/>
          <p:cNvSpPr>
            <a:spLocks noGrp="1"/>
          </p:cNvSpPr>
          <p:nvPr>
            <p:ph idx="1"/>
          </p:nvPr>
        </p:nvSpPr>
        <p:spPr/>
        <p:txBody>
          <a:bodyPr/>
          <a:lstStyle/>
          <a:p>
            <a:pPr algn="just"/>
            <a:r>
              <a:rPr lang="fr-FR" dirty="0" smtClean="0"/>
              <a:t>Objectif </a:t>
            </a:r>
          </a:p>
          <a:p>
            <a:pPr lvl="1" algn="just"/>
            <a:endParaRPr lang="fr-FR" dirty="0" smtClean="0"/>
          </a:p>
          <a:p>
            <a:pPr lvl="1" algn="just"/>
            <a:r>
              <a:rPr lang="fr-FR" dirty="0" smtClean="0"/>
              <a:t>Notre approche permet d’identifier les meilleurs de la classe de chaque secteur européen et d’observer les résultats de leur mode de fonctionnement. L’objectif est de dégager les facteurs de succès en se basant sur les tendances.</a:t>
            </a:r>
          </a:p>
          <a:p>
            <a:pPr algn="just"/>
            <a:endParaRPr lang="fr-FR" dirty="0" smtClean="0"/>
          </a:p>
          <a:p>
            <a:pPr lvl="1" algn="just"/>
            <a:r>
              <a:rPr lang="fr-FR" dirty="0" smtClean="0"/>
              <a:t>Nous avons utilisé une méthode d’analyse multicritère qui prend en compte chacun des indicateurs pour comparer les entreprises entre elles. </a:t>
            </a:r>
          </a:p>
          <a:p>
            <a:pPr lvl="1" algn="just"/>
            <a:endParaRPr lang="fr-FR" dirty="0" smtClean="0"/>
          </a:p>
          <a:p>
            <a:pPr lvl="1" algn="just"/>
            <a:r>
              <a:rPr lang="fr-FR" dirty="0" smtClean="0"/>
              <a:t>Nous présentons les 5 premières entreprises de chaque secteur. Chacune des entreprises représente un pourcentage du secteur par rapport à ces résultats, que nous avons masqué volontairement pour souligner uniquement la tendance. </a:t>
            </a:r>
          </a:p>
          <a:p>
            <a:pPr algn="just"/>
            <a:endParaRPr lang="fr-FR" dirty="0" smtClean="0"/>
          </a:p>
          <a:p>
            <a:pPr algn="just"/>
            <a:r>
              <a:rPr lang="fr-FR" dirty="0" smtClean="0"/>
              <a:t>Interprétation des résultats</a:t>
            </a:r>
          </a:p>
          <a:p>
            <a:pPr lvl="1" algn="just"/>
            <a:endParaRPr lang="fr-FR" dirty="0" smtClean="0"/>
          </a:p>
          <a:p>
            <a:pPr lvl="1" algn="just"/>
            <a:r>
              <a:rPr lang="fr-FR" dirty="0" smtClean="0"/>
              <a:t>Les résultats tiennent compte des attributs de performance de revenus, de coûts, de gestion des actifs et de profitabilité. Ils traduisent les conséquences des choix stratégiques des entreprises (Cf. tableau page 10).</a:t>
            </a:r>
          </a:p>
          <a:p>
            <a:pPr lvl="1" algn="just"/>
            <a:endParaRPr lang="fr-FR" dirty="0" smtClean="0"/>
          </a:p>
          <a:p>
            <a:pPr lvl="1" algn="just"/>
            <a:r>
              <a:rPr lang="fr-FR" dirty="0" smtClean="0"/>
              <a:t>Nous avons souligné également les résultats de la gestion opérationnelle et financière.</a:t>
            </a:r>
          </a:p>
          <a:p>
            <a:pPr lvl="1" algn="just"/>
            <a:endParaRPr lang="fr-FR" dirty="0" smtClean="0"/>
          </a:p>
          <a:p>
            <a:pPr lvl="1" algn="just"/>
            <a:endParaRPr lang="fr-FR" dirty="0"/>
          </a:p>
        </p:txBody>
      </p:sp>
      <p:pic>
        <p:nvPicPr>
          <p:cNvPr id="7" name="Picture 24"/>
          <p:cNvPicPr>
            <a:picLocks noChangeAspect="1" noChangeArrowheads="1"/>
          </p:cNvPicPr>
          <p:nvPr/>
        </p:nvPicPr>
        <p:blipFill>
          <a:blip r:embed="rId2" cstate="print"/>
          <a:srcRect/>
          <a:stretch>
            <a:fillRect/>
          </a:stretch>
        </p:blipFill>
        <p:spPr bwMode="auto">
          <a:xfrm>
            <a:off x="1821359" y="6330950"/>
            <a:ext cx="2062163" cy="1593850"/>
          </a:xfrm>
          <a:prstGeom prst="rect">
            <a:avLst/>
          </a:prstGeom>
          <a:noFill/>
          <a:ln w="9525">
            <a:noFill/>
            <a:miter lim="800000"/>
            <a:headEnd/>
            <a:tailEnd/>
          </a:ln>
        </p:spPr>
      </p:pic>
      <p:pic>
        <p:nvPicPr>
          <p:cNvPr id="8" name="Picture 25"/>
          <p:cNvPicPr>
            <a:picLocks noChangeAspect="1" noChangeArrowheads="1"/>
          </p:cNvPicPr>
          <p:nvPr/>
        </p:nvPicPr>
        <p:blipFill>
          <a:blip r:embed="rId3" cstate="print"/>
          <a:srcRect/>
          <a:stretch>
            <a:fillRect/>
          </a:stretch>
        </p:blipFill>
        <p:spPr bwMode="auto">
          <a:xfrm>
            <a:off x="1821359" y="6330950"/>
            <a:ext cx="2062163" cy="1593850"/>
          </a:xfrm>
          <a:prstGeom prst="rect">
            <a:avLst/>
          </a:prstGeom>
          <a:noFill/>
          <a:ln w="9525">
            <a:noFill/>
            <a:miter lim="800000"/>
            <a:headEnd/>
            <a:tailEnd/>
          </a:ln>
        </p:spPr>
      </p:pic>
      <p:sp>
        <p:nvSpPr>
          <p:cNvPr id="9" name="Freeform 26"/>
          <p:cNvSpPr>
            <a:spLocks noEditPoints="1"/>
          </p:cNvSpPr>
          <p:nvPr/>
        </p:nvSpPr>
        <p:spPr bwMode="auto">
          <a:xfrm>
            <a:off x="1811834" y="6350000"/>
            <a:ext cx="36513" cy="1574800"/>
          </a:xfrm>
          <a:custGeom>
            <a:avLst/>
            <a:gdLst/>
            <a:ahLst/>
            <a:cxnLst>
              <a:cxn ang="0">
                <a:pos x="23" y="992"/>
              </a:cxn>
              <a:cxn ang="0">
                <a:pos x="0" y="992"/>
              </a:cxn>
              <a:cxn ang="0">
                <a:pos x="0" y="986"/>
              </a:cxn>
              <a:cxn ang="0">
                <a:pos x="23" y="986"/>
              </a:cxn>
              <a:cxn ang="0">
                <a:pos x="23" y="992"/>
              </a:cxn>
              <a:cxn ang="0">
                <a:pos x="23" y="793"/>
              </a:cxn>
              <a:cxn ang="0">
                <a:pos x="0" y="793"/>
              </a:cxn>
              <a:cxn ang="0">
                <a:pos x="0" y="788"/>
              </a:cxn>
              <a:cxn ang="0">
                <a:pos x="23" y="788"/>
              </a:cxn>
              <a:cxn ang="0">
                <a:pos x="23" y="793"/>
              </a:cxn>
              <a:cxn ang="0">
                <a:pos x="23" y="595"/>
              </a:cxn>
              <a:cxn ang="0">
                <a:pos x="0" y="595"/>
              </a:cxn>
              <a:cxn ang="0">
                <a:pos x="0" y="589"/>
              </a:cxn>
              <a:cxn ang="0">
                <a:pos x="23" y="589"/>
              </a:cxn>
              <a:cxn ang="0">
                <a:pos x="23" y="595"/>
              </a:cxn>
              <a:cxn ang="0">
                <a:pos x="23" y="397"/>
              </a:cxn>
              <a:cxn ang="0">
                <a:pos x="0" y="397"/>
              </a:cxn>
              <a:cxn ang="0">
                <a:pos x="0" y="391"/>
              </a:cxn>
              <a:cxn ang="0">
                <a:pos x="23" y="391"/>
              </a:cxn>
              <a:cxn ang="0">
                <a:pos x="23" y="397"/>
              </a:cxn>
              <a:cxn ang="0">
                <a:pos x="23" y="198"/>
              </a:cxn>
              <a:cxn ang="0">
                <a:pos x="0" y="198"/>
              </a:cxn>
              <a:cxn ang="0">
                <a:pos x="0" y="192"/>
              </a:cxn>
              <a:cxn ang="0">
                <a:pos x="23" y="192"/>
              </a:cxn>
              <a:cxn ang="0">
                <a:pos x="23" y="198"/>
              </a:cxn>
              <a:cxn ang="0">
                <a:pos x="23" y="5"/>
              </a:cxn>
              <a:cxn ang="0">
                <a:pos x="0" y="5"/>
              </a:cxn>
              <a:cxn ang="0">
                <a:pos x="0" y="0"/>
              </a:cxn>
              <a:cxn ang="0">
                <a:pos x="23" y="0"/>
              </a:cxn>
              <a:cxn ang="0">
                <a:pos x="23" y="5"/>
              </a:cxn>
            </a:cxnLst>
            <a:rect l="0" t="0" r="r" b="b"/>
            <a:pathLst>
              <a:path w="23" h="992">
                <a:moveTo>
                  <a:pt x="23" y="992"/>
                </a:moveTo>
                <a:lnTo>
                  <a:pt x="0" y="992"/>
                </a:lnTo>
                <a:lnTo>
                  <a:pt x="0" y="986"/>
                </a:lnTo>
                <a:lnTo>
                  <a:pt x="23" y="986"/>
                </a:lnTo>
                <a:lnTo>
                  <a:pt x="23" y="992"/>
                </a:lnTo>
                <a:close/>
                <a:moveTo>
                  <a:pt x="23" y="793"/>
                </a:moveTo>
                <a:lnTo>
                  <a:pt x="0" y="793"/>
                </a:lnTo>
                <a:lnTo>
                  <a:pt x="0" y="788"/>
                </a:lnTo>
                <a:lnTo>
                  <a:pt x="23" y="788"/>
                </a:lnTo>
                <a:lnTo>
                  <a:pt x="23" y="793"/>
                </a:lnTo>
                <a:close/>
                <a:moveTo>
                  <a:pt x="23" y="595"/>
                </a:moveTo>
                <a:lnTo>
                  <a:pt x="0" y="595"/>
                </a:lnTo>
                <a:lnTo>
                  <a:pt x="0" y="589"/>
                </a:lnTo>
                <a:lnTo>
                  <a:pt x="23" y="589"/>
                </a:lnTo>
                <a:lnTo>
                  <a:pt x="23" y="595"/>
                </a:lnTo>
                <a:close/>
                <a:moveTo>
                  <a:pt x="23" y="397"/>
                </a:moveTo>
                <a:lnTo>
                  <a:pt x="0" y="397"/>
                </a:lnTo>
                <a:lnTo>
                  <a:pt x="0" y="391"/>
                </a:lnTo>
                <a:lnTo>
                  <a:pt x="23" y="391"/>
                </a:lnTo>
                <a:lnTo>
                  <a:pt x="23" y="397"/>
                </a:lnTo>
                <a:close/>
                <a:moveTo>
                  <a:pt x="23" y="198"/>
                </a:moveTo>
                <a:lnTo>
                  <a:pt x="0" y="198"/>
                </a:lnTo>
                <a:lnTo>
                  <a:pt x="0" y="192"/>
                </a:lnTo>
                <a:lnTo>
                  <a:pt x="23" y="192"/>
                </a:lnTo>
                <a:lnTo>
                  <a:pt x="23" y="198"/>
                </a:lnTo>
                <a:close/>
                <a:moveTo>
                  <a:pt x="23" y="5"/>
                </a:moveTo>
                <a:lnTo>
                  <a:pt x="0" y="5"/>
                </a:lnTo>
                <a:lnTo>
                  <a:pt x="0" y="0"/>
                </a:lnTo>
                <a:lnTo>
                  <a:pt x="23" y="0"/>
                </a:lnTo>
                <a:lnTo>
                  <a:pt x="23" y="5"/>
                </a:lnTo>
                <a:close/>
              </a:path>
            </a:pathLst>
          </a:custGeom>
          <a:solidFill>
            <a:srgbClr val="868686"/>
          </a:solidFill>
          <a:ln w="0">
            <a:solidFill>
              <a:srgbClr val="868686"/>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Rectangle 27"/>
          <p:cNvSpPr>
            <a:spLocks noChangeArrowheads="1"/>
          </p:cNvSpPr>
          <p:nvPr/>
        </p:nvSpPr>
        <p:spPr bwMode="auto">
          <a:xfrm>
            <a:off x="1668959" y="7699375"/>
            <a:ext cx="5129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rgbClr val="000000"/>
                </a:solidFill>
                <a:effectLst/>
                <a:latin typeface="Calibri" pitchFamily="34" charset="0"/>
              </a:rPr>
              <a:t>5</a:t>
            </a:r>
            <a:endParaRPr kumimoji="0" lang="fr-FR" sz="1800" b="0" i="0" u="none" strike="noStrike" cap="none" normalizeH="0" baseline="0" dirty="0" smtClean="0">
              <a:ln>
                <a:noFill/>
              </a:ln>
              <a:solidFill>
                <a:schemeClr val="tx1"/>
              </a:solidFill>
              <a:effectLst/>
              <a:latin typeface="Arial" pitchFamily="34" charset="0"/>
            </a:endParaRPr>
          </a:p>
        </p:txBody>
      </p:sp>
      <p:sp>
        <p:nvSpPr>
          <p:cNvPr id="11" name="Rectangle 28"/>
          <p:cNvSpPr>
            <a:spLocks noChangeArrowheads="1"/>
          </p:cNvSpPr>
          <p:nvPr/>
        </p:nvSpPr>
        <p:spPr bwMode="auto">
          <a:xfrm>
            <a:off x="1668959" y="7383462"/>
            <a:ext cx="5129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rgbClr val="000000"/>
                </a:solidFill>
                <a:effectLst/>
                <a:latin typeface="Calibri" pitchFamily="34" charset="0"/>
              </a:rPr>
              <a:t>4</a:t>
            </a:r>
            <a:endParaRPr kumimoji="0" lang="fr-FR" sz="1800" b="0" i="0" u="none" strike="noStrike" cap="none" normalizeH="0" baseline="0" dirty="0" smtClean="0">
              <a:ln>
                <a:noFill/>
              </a:ln>
              <a:solidFill>
                <a:schemeClr val="tx1"/>
              </a:solidFill>
              <a:effectLst/>
              <a:latin typeface="Arial" pitchFamily="34" charset="0"/>
            </a:endParaRPr>
          </a:p>
        </p:txBody>
      </p:sp>
      <p:sp>
        <p:nvSpPr>
          <p:cNvPr id="12" name="Rectangle 29"/>
          <p:cNvSpPr>
            <a:spLocks noChangeArrowheads="1"/>
          </p:cNvSpPr>
          <p:nvPr/>
        </p:nvSpPr>
        <p:spPr bwMode="auto">
          <a:xfrm>
            <a:off x="1668463" y="7078662"/>
            <a:ext cx="5129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rgbClr val="000000"/>
                </a:solidFill>
                <a:effectLst/>
                <a:latin typeface="Calibri" pitchFamily="34" charset="0"/>
              </a:rPr>
              <a:t>3</a:t>
            </a:r>
            <a:endParaRPr kumimoji="0" lang="fr-FR" sz="1800" b="0" i="0" u="none" strike="noStrike" cap="none" normalizeH="0" baseline="0" dirty="0" smtClean="0">
              <a:ln>
                <a:noFill/>
              </a:ln>
              <a:solidFill>
                <a:schemeClr val="tx1"/>
              </a:solidFill>
              <a:effectLst/>
              <a:latin typeface="Arial" pitchFamily="34" charset="0"/>
            </a:endParaRPr>
          </a:p>
        </p:txBody>
      </p:sp>
      <p:sp>
        <p:nvSpPr>
          <p:cNvPr id="13" name="Rectangle 30"/>
          <p:cNvSpPr>
            <a:spLocks noChangeArrowheads="1"/>
          </p:cNvSpPr>
          <p:nvPr/>
        </p:nvSpPr>
        <p:spPr bwMode="auto">
          <a:xfrm>
            <a:off x="1668959" y="6762750"/>
            <a:ext cx="5129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rgbClr val="000000"/>
                </a:solidFill>
                <a:effectLst/>
                <a:latin typeface="Calibri" pitchFamily="34" charset="0"/>
              </a:rPr>
              <a:t>2</a:t>
            </a:r>
            <a:endParaRPr kumimoji="0" lang="fr-FR" sz="1800" b="0" i="0" u="none" strike="noStrike" cap="none" normalizeH="0" baseline="0" dirty="0" smtClean="0">
              <a:ln>
                <a:noFill/>
              </a:ln>
              <a:solidFill>
                <a:schemeClr val="tx1"/>
              </a:solidFill>
              <a:effectLst/>
              <a:latin typeface="Arial" pitchFamily="34" charset="0"/>
            </a:endParaRPr>
          </a:p>
        </p:txBody>
      </p:sp>
      <p:sp>
        <p:nvSpPr>
          <p:cNvPr id="14" name="Rectangle 31"/>
          <p:cNvSpPr>
            <a:spLocks noChangeArrowheads="1"/>
          </p:cNvSpPr>
          <p:nvPr/>
        </p:nvSpPr>
        <p:spPr bwMode="auto">
          <a:xfrm>
            <a:off x="1668959" y="6448425"/>
            <a:ext cx="51296" cy="12311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rgbClr val="000000"/>
                </a:solidFill>
                <a:effectLst/>
                <a:latin typeface="Calibri" pitchFamily="34" charset="0"/>
              </a:rPr>
              <a:t>1</a:t>
            </a:r>
            <a:endParaRPr kumimoji="0" lang="fr-FR" sz="1800" b="0" i="0" u="none" strike="noStrike" cap="none" normalizeH="0" baseline="0" dirty="0" smtClean="0">
              <a:ln>
                <a:noFill/>
              </a:ln>
              <a:solidFill>
                <a:schemeClr val="tx1"/>
              </a:solidFill>
              <a:effectLst/>
              <a:latin typeface="Arial" pitchFamily="34" charset="0"/>
            </a:endParaRPr>
          </a:p>
        </p:txBody>
      </p:sp>
      <p:grpSp>
        <p:nvGrpSpPr>
          <p:cNvPr id="15" name="Groupe 14"/>
          <p:cNvGrpSpPr/>
          <p:nvPr/>
        </p:nvGrpSpPr>
        <p:grpSpPr>
          <a:xfrm>
            <a:off x="609600" y="6607175"/>
            <a:ext cx="919162" cy="1052513"/>
            <a:chOff x="990600" y="2035175"/>
            <a:chExt cx="919162" cy="1052513"/>
          </a:xfrm>
        </p:grpSpPr>
        <p:pic>
          <p:nvPicPr>
            <p:cNvPr id="16" name="Picture 32"/>
            <p:cNvPicPr>
              <a:picLocks noChangeAspect="1" noChangeArrowheads="1"/>
            </p:cNvPicPr>
            <p:nvPr/>
          </p:nvPicPr>
          <p:blipFill>
            <a:blip r:embed="rId4" cstate="print"/>
            <a:srcRect/>
            <a:stretch>
              <a:fillRect/>
            </a:stretch>
          </p:blipFill>
          <p:spPr bwMode="auto">
            <a:xfrm>
              <a:off x="990600" y="2044700"/>
              <a:ext cx="100013" cy="98425"/>
            </a:xfrm>
            <a:prstGeom prst="rect">
              <a:avLst/>
            </a:prstGeom>
            <a:noFill/>
            <a:ln w="9525">
              <a:noFill/>
              <a:miter lim="800000"/>
              <a:headEnd/>
              <a:tailEnd/>
            </a:ln>
          </p:spPr>
        </p:pic>
        <p:pic>
          <p:nvPicPr>
            <p:cNvPr id="17" name="Picture 33"/>
            <p:cNvPicPr>
              <a:picLocks noChangeAspect="1" noChangeArrowheads="1"/>
            </p:cNvPicPr>
            <p:nvPr/>
          </p:nvPicPr>
          <p:blipFill>
            <a:blip r:embed="rId5" cstate="print"/>
            <a:srcRect/>
            <a:stretch>
              <a:fillRect/>
            </a:stretch>
          </p:blipFill>
          <p:spPr bwMode="auto">
            <a:xfrm>
              <a:off x="990600" y="2044700"/>
              <a:ext cx="100013" cy="98425"/>
            </a:xfrm>
            <a:prstGeom prst="rect">
              <a:avLst/>
            </a:prstGeom>
            <a:noFill/>
            <a:ln w="9525">
              <a:noFill/>
              <a:miter lim="800000"/>
              <a:headEnd/>
              <a:tailEnd/>
            </a:ln>
          </p:spPr>
        </p:pic>
        <p:sp>
          <p:nvSpPr>
            <p:cNvPr id="18" name="Rectangle 34"/>
            <p:cNvSpPr>
              <a:spLocks noChangeArrowheads="1"/>
            </p:cNvSpPr>
            <p:nvPr/>
          </p:nvSpPr>
          <p:spPr bwMode="auto">
            <a:xfrm>
              <a:off x="1100137" y="2035175"/>
              <a:ext cx="41433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Revenus</a:t>
              </a:r>
              <a:endParaRPr kumimoji="0" lang="fr-FR" sz="1800" b="0" i="0" u="none" strike="noStrike" cap="none" normalizeH="0" baseline="0" smtClean="0">
                <a:ln>
                  <a:noFill/>
                </a:ln>
                <a:solidFill>
                  <a:schemeClr val="tx1"/>
                </a:solidFill>
                <a:effectLst/>
                <a:latin typeface="Arial" pitchFamily="34" charset="0"/>
              </a:endParaRPr>
            </a:p>
          </p:txBody>
        </p:sp>
        <p:pic>
          <p:nvPicPr>
            <p:cNvPr id="19" name="Picture 36"/>
            <p:cNvPicPr>
              <a:picLocks noChangeAspect="1" noChangeArrowheads="1"/>
            </p:cNvPicPr>
            <p:nvPr/>
          </p:nvPicPr>
          <p:blipFill>
            <a:blip r:embed="rId4" cstate="print"/>
            <a:srcRect/>
            <a:stretch>
              <a:fillRect/>
            </a:stretch>
          </p:blipFill>
          <p:spPr bwMode="auto">
            <a:xfrm>
              <a:off x="990600" y="2341562"/>
              <a:ext cx="100013" cy="98425"/>
            </a:xfrm>
            <a:prstGeom prst="rect">
              <a:avLst/>
            </a:prstGeom>
            <a:noFill/>
            <a:ln w="9525">
              <a:noFill/>
              <a:miter lim="800000"/>
              <a:headEnd/>
              <a:tailEnd/>
            </a:ln>
          </p:spPr>
        </p:pic>
        <p:pic>
          <p:nvPicPr>
            <p:cNvPr id="20" name="Picture 37"/>
            <p:cNvPicPr>
              <a:picLocks noChangeAspect="1" noChangeArrowheads="1"/>
            </p:cNvPicPr>
            <p:nvPr/>
          </p:nvPicPr>
          <p:blipFill>
            <a:blip r:embed="rId6" cstate="print"/>
            <a:srcRect/>
            <a:stretch>
              <a:fillRect/>
            </a:stretch>
          </p:blipFill>
          <p:spPr bwMode="auto">
            <a:xfrm>
              <a:off x="990600" y="2341562"/>
              <a:ext cx="100013" cy="98425"/>
            </a:xfrm>
            <a:prstGeom prst="rect">
              <a:avLst/>
            </a:prstGeom>
            <a:noFill/>
            <a:ln w="9525">
              <a:noFill/>
              <a:miter lim="800000"/>
              <a:headEnd/>
              <a:tailEnd/>
            </a:ln>
          </p:spPr>
        </p:pic>
        <p:sp>
          <p:nvSpPr>
            <p:cNvPr id="21" name="Rectangle 38"/>
            <p:cNvSpPr>
              <a:spLocks noChangeArrowheads="1"/>
            </p:cNvSpPr>
            <p:nvPr/>
          </p:nvSpPr>
          <p:spPr bwMode="auto">
            <a:xfrm>
              <a:off x="1100137" y="2332037"/>
              <a:ext cx="252413"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Coût</a:t>
              </a:r>
              <a:endParaRPr kumimoji="0" lang="fr-FR" sz="1800" b="0" i="0" u="none" strike="noStrike" cap="none" normalizeH="0" baseline="0" smtClean="0">
                <a:ln>
                  <a:noFill/>
                </a:ln>
                <a:solidFill>
                  <a:schemeClr val="tx1"/>
                </a:solidFill>
                <a:effectLst/>
                <a:latin typeface="Arial" pitchFamily="34" charset="0"/>
              </a:endParaRPr>
            </a:p>
          </p:txBody>
        </p:sp>
        <p:pic>
          <p:nvPicPr>
            <p:cNvPr id="22" name="Picture 40"/>
            <p:cNvPicPr>
              <a:picLocks noChangeAspect="1" noChangeArrowheads="1"/>
            </p:cNvPicPr>
            <p:nvPr/>
          </p:nvPicPr>
          <p:blipFill>
            <a:blip r:embed="rId4" cstate="print"/>
            <a:srcRect/>
            <a:stretch>
              <a:fillRect/>
            </a:stretch>
          </p:blipFill>
          <p:spPr bwMode="auto">
            <a:xfrm>
              <a:off x="990600" y="2647950"/>
              <a:ext cx="100013" cy="98425"/>
            </a:xfrm>
            <a:prstGeom prst="rect">
              <a:avLst/>
            </a:prstGeom>
            <a:noFill/>
            <a:ln w="9525">
              <a:noFill/>
              <a:miter lim="800000"/>
              <a:headEnd/>
              <a:tailEnd/>
            </a:ln>
          </p:spPr>
        </p:pic>
        <p:pic>
          <p:nvPicPr>
            <p:cNvPr id="23" name="Picture 41"/>
            <p:cNvPicPr>
              <a:picLocks noChangeAspect="1" noChangeArrowheads="1"/>
            </p:cNvPicPr>
            <p:nvPr/>
          </p:nvPicPr>
          <p:blipFill>
            <a:blip r:embed="rId7" cstate="print"/>
            <a:srcRect/>
            <a:stretch>
              <a:fillRect/>
            </a:stretch>
          </p:blipFill>
          <p:spPr bwMode="auto">
            <a:xfrm>
              <a:off x="990600" y="2647950"/>
              <a:ext cx="100013" cy="98425"/>
            </a:xfrm>
            <a:prstGeom prst="rect">
              <a:avLst/>
            </a:prstGeom>
            <a:noFill/>
            <a:ln w="9525">
              <a:noFill/>
              <a:miter lim="800000"/>
              <a:headEnd/>
              <a:tailEnd/>
            </a:ln>
          </p:spPr>
        </p:pic>
        <p:sp>
          <p:nvSpPr>
            <p:cNvPr id="24" name="Rectangle 42"/>
            <p:cNvSpPr>
              <a:spLocks noChangeArrowheads="1"/>
            </p:cNvSpPr>
            <p:nvPr/>
          </p:nvSpPr>
          <p:spPr bwMode="auto">
            <a:xfrm>
              <a:off x="1100137" y="2638425"/>
              <a:ext cx="809625"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Gestion des actifs</a:t>
              </a:r>
              <a:endParaRPr kumimoji="0" lang="fr-FR" sz="1800" b="0" i="0" u="none" strike="noStrike" cap="none" normalizeH="0" baseline="0" smtClean="0">
                <a:ln>
                  <a:noFill/>
                </a:ln>
                <a:solidFill>
                  <a:schemeClr val="tx1"/>
                </a:solidFill>
                <a:effectLst/>
                <a:latin typeface="Arial" pitchFamily="34" charset="0"/>
              </a:endParaRPr>
            </a:p>
          </p:txBody>
        </p:sp>
        <p:pic>
          <p:nvPicPr>
            <p:cNvPr id="25" name="Picture 44"/>
            <p:cNvPicPr>
              <a:picLocks noChangeAspect="1" noChangeArrowheads="1"/>
            </p:cNvPicPr>
            <p:nvPr/>
          </p:nvPicPr>
          <p:blipFill>
            <a:blip r:embed="rId4" cstate="print"/>
            <a:srcRect/>
            <a:stretch>
              <a:fillRect/>
            </a:stretch>
          </p:blipFill>
          <p:spPr bwMode="auto">
            <a:xfrm>
              <a:off x="990600" y="2952750"/>
              <a:ext cx="100013" cy="100013"/>
            </a:xfrm>
            <a:prstGeom prst="rect">
              <a:avLst/>
            </a:prstGeom>
            <a:noFill/>
            <a:ln w="9525">
              <a:noFill/>
              <a:miter lim="800000"/>
              <a:headEnd/>
              <a:tailEnd/>
            </a:ln>
          </p:spPr>
        </p:pic>
        <p:pic>
          <p:nvPicPr>
            <p:cNvPr id="26" name="Picture 45"/>
            <p:cNvPicPr>
              <a:picLocks noChangeAspect="1" noChangeArrowheads="1"/>
            </p:cNvPicPr>
            <p:nvPr/>
          </p:nvPicPr>
          <p:blipFill>
            <a:blip r:embed="rId8" cstate="print"/>
            <a:srcRect/>
            <a:stretch>
              <a:fillRect/>
            </a:stretch>
          </p:blipFill>
          <p:spPr bwMode="auto">
            <a:xfrm>
              <a:off x="990600" y="2952750"/>
              <a:ext cx="100013" cy="100013"/>
            </a:xfrm>
            <a:prstGeom prst="rect">
              <a:avLst/>
            </a:prstGeom>
            <a:noFill/>
            <a:ln w="9525">
              <a:noFill/>
              <a:miter lim="800000"/>
              <a:headEnd/>
              <a:tailEnd/>
            </a:ln>
          </p:spPr>
        </p:pic>
        <p:sp>
          <p:nvSpPr>
            <p:cNvPr id="27" name="Rectangle 46"/>
            <p:cNvSpPr>
              <a:spLocks noChangeArrowheads="1"/>
            </p:cNvSpPr>
            <p:nvPr/>
          </p:nvSpPr>
          <p:spPr bwMode="auto">
            <a:xfrm>
              <a:off x="1100137" y="2943225"/>
              <a:ext cx="56673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Profitabilité</a:t>
              </a:r>
              <a:endParaRPr kumimoji="0" lang="fr-FR" sz="1800" b="0" i="0" u="none" strike="noStrike" cap="none" normalizeH="0" baseline="0" smtClean="0">
                <a:ln>
                  <a:noFill/>
                </a:ln>
                <a:solidFill>
                  <a:schemeClr val="tx1"/>
                </a:solidFill>
                <a:effectLst/>
                <a:latin typeface="Arial" pitchFamily="34" charset="0"/>
              </a:endParaRPr>
            </a:p>
          </p:txBody>
        </p:sp>
      </p:grpSp>
      <p:sp>
        <p:nvSpPr>
          <p:cNvPr id="28" name="Ellipse 27"/>
          <p:cNvSpPr/>
          <p:nvPr/>
        </p:nvSpPr>
        <p:spPr bwMode="auto">
          <a:xfrm>
            <a:off x="1477963" y="6254750"/>
            <a:ext cx="21336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endParaRPr>
          </a:p>
        </p:txBody>
      </p:sp>
      <p:sp>
        <p:nvSpPr>
          <p:cNvPr id="31" name="ZoneTexte 30"/>
          <p:cNvSpPr txBox="1"/>
          <p:nvPr/>
        </p:nvSpPr>
        <p:spPr>
          <a:xfrm>
            <a:off x="3886200" y="6324600"/>
            <a:ext cx="2636837" cy="577081"/>
          </a:xfrm>
          <a:prstGeom prst="rect">
            <a:avLst/>
          </a:prstGeom>
          <a:noFill/>
        </p:spPr>
        <p:txBody>
          <a:bodyPr wrap="square" rtlCol="0">
            <a:spAutoFit/>
          </a:bodyPr>
          <a:lstStyle/>
          <a:p>
            <a:pPr algn="just"/>
            <a:r>
              <a:rPr lang="fr-FR" sz="1050" dirty="0" smtClean="0">
                <a:latin typeface="+mn-lt"/>
              </a:rPr>
              <a:t>La taille de la barre indique le classement de l’entreprise dans son secteur, dans ce cas, la première</a:t>
            </a:r>
            <a:endParaRPr lang="fr-FR" sz="1050" dirty="0">
              <a:latin typeface="+mn-lt"/>
            </a:endParaRPr>
          </a:p>
        </p:txBody>
      </p:sp>
      <p:sp>
        <p:nvSpPr>
          <p:cNvPr id="32" name="Ellipse 31"/>
          <p:cNvSpPr/>
          <p:nvPr/>
        </p:nvSpPr>
        <p:spPr bwMode="auto">
          <a:xfrm>
            <a:off x="1905000" y="7010400"/>
            <a:ext cx="381000" cy="228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endParaRPr>
          </a:p>
        </p:txBody>
      </p:sp>
      <p:sp>
        <p:nvSpPr>
          <p:cNvPr id="34" name="ZoneTexte 33"/>
          <p:cNvSpPr txBox="1"/>
          <p:nvPr/>
        </p:nvSpPr>
        <p:spPr>
          <a:xfrm>
            <a:off x="3200400" y="7086600"/>
            <a:ext cx="3322637" cy="738664"/>
          </a:xfrm>
          <a:prstGeom prst="rect">
            <a:avLst/>
          </a:prstGeom>
          <a:noFill/>
        </p:spPr>
        <p:txBody>
          <a:bodyPr wrap="square" rtlCol="0">
            <a:spAutoFit/>
          </a:bodyPr>
          <a:lstStyle/>
          <a:p>
            <a:pPr algn="just"/>
            <a:r>
              <a:rPr lang="fr-FR" sz="1050" dirty="0" smtClean="0">
                <a:latin typeface="+mn-lt"/>
              </a:rPr>
              <a:t>La taille de la barre de couleur indique le résultats des indicateurs qui composent l’attribut de performance, dans ce cas, les coûts (plus la barre est importante, moins les coûts sont élevés). </a:t>
            </a:r>
            <a:endParaRPr lang="fr-FR" sz="1050" dirty="0">
              <a:latin typeface="+mn-lt"/>
            </a:endParaRPr>
          </a:p>
        </p:txBody>
      </p:sp>
      <p:cxnSp>
        <p:nvCxnSpPr>
          <p:cNvPr id="60" name="Connecteur droit 59"/>
          <p:cNvCxnSpPr>
            <a:stCxn id="32" idx="6"/>
            <a:endCxn id="34" idx="1"/>
          </p:cNvCxnSpPr>
          <p:nvPr/>
        </p:nvCxnSpPr>
        <p:spPr bwMode="auto">
          <a:xfrm>
            <a:off x="2286000" y="7124700"/>
            <a:ext cx="914400" cy="3312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Connecteur droit 60"/>
          <p:cNvCxnSpPr>
            <a:stCxn id="28" idx="6"/>
            <a:endCxn id="31" idx="1"/>
          </p:cNvCxnSpPr>
          <p:nvPr/>
        </p:nvCxnSpPr>
        <p:spPr bwMode="auto">
          <a:xfrm>
            <a:off x="3611563" y="6483350"/>
            <a:ext cx="274637" cy="12979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8" name="Espace réservé du numéro de diapositive 37"/>
          <p:cNvSpPr>
            <a:spLocks noGrp="1"/>
          </p:cNvSpPr>
          <p:nvPr>
            <p:ph type="sldNum" sz="quarter" idx="10"/>
          </p:nvPr>
        </p:nvSpPr>
        <p:spPr/>
        <p:txBody>
          <a:bodyPr/>
          <a:lstStyle/>
          <a:p>
            <a:pPr>
              <a:defRPr/>
            </a:pPr>
            <a:fld id="{6825B022-DDBF-41AA-B24C-2AFE910E8A64}"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1950" y="152400"/>
            <a:ext cx="6172200" cy="685800"/>
          </a:xfrm>
        </p:spPr>
        <p:txBody>
          <a:bodyPr/>
          <a:lstStyle/>
          <a:p>
            <a:r>
              <a:rPr lang="fr-FR" dirty="0" smtClean="0"/>
              <a:t>Agroalimentaire</a:t>
            </a:r>
            <a:endParaRPr lang="fr-FR" dirty="0"/>
          </a:p>
        </p:txBody>
      </p:sp>
      <p:sp>
        <p:nvSpPr>
          <p:cNvPr id="15" name="Espace réservé du numéro de diapositive 14"/>
          <p:cNvSpPr>
            <a:spLocks noGrp="1"/>
          </p:cNvSpPr>
          <p:nvPr>
            <p:ph type="sldNum" sz="quarter" idx="10"/>
          </p:nvPr>
        </p:nvSpPr>
        <p:spPr/>
        <p:txBody>
          <a:bodyPr/>
          <a:lstStyle/>
          <a:p>
            <a:fld id="{6825B022-DDBF-41AA-B24C-2AFE910E8A64}" type="slidenum">
              <a:rPr lang="en-US" smtClean="0"/>
              <a:pPr/>
              <a:t>18</a:t>
            </a:fld>
            <a:endParaRPr lang="en-US" dirty="0"/>
          </a:p>
        </p:txBody>
      </p:sp>
      <p:sp>
        <p:nvSpPr>
          <p:cNvPr id="91141" name="AutoShape 5"/>
          <p:cNvSpPr>
            <a:spLocks noChangeAspect="1" noChangeArrowheads="1" noTextEdit="1"/>
          </p:cNvSpPr>
          <p:nvPr/>
        </p:nvSpPr>
        <p:spPr bwMode="auto">
          <a:xfrm>
            <a:off x="731838" y="1584325"/>
            <a:ext cx="5400675" cy="5381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95" name="Espace réservé du contenu 94"/>
          <p:cNvSpPr>
            <a:spLocks noGrp="1"/>
          </p:cNvSpPr>
          <p:nvPr>
            <p:ph idx="1"/>
          </p:nvPr>
        </p:nvSpPr>
        <p:spPr/>
        <p:txBody>
          <a:bodyPr/>
          <a:lstStyle/>
          <a:p>
            <a:pPr lvl="0" algn="just"/>
            <a:r>
              <a:rPr lang="fr-FR" dirty="0" smtClean="0"/>
              <a:t>Classement par attribut de performance</a:t>
            </a:r>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lvl="0" algn="just"/>
            <a:r>
              <a:rPr lang="fr-FR" dirty="0" smtClean="0"/>
              <a:t>Classement par type d’indicateur</a:t>
            </a:r>
          </a:p>
          <a:p>
            <a:pPr lvl="0" algn="just"/>
            <a:endParaRPr lang="fr-FR" dirty="0" smtClean="0"/>
          </a:p>
          <a:p>
            <a:pPr lvl="0" algn="just"/>
            <a:endParaRPr lang="fr-FR" dirty="0" smtClean="0"/>
          </a:p>
          <a:p>
            <a:pPr lvl="0" algn="just"/>
            <a:endParaRPr lang="fr-FR" dirty="0" smtClean="0"/>
          </a:p>
          <a:p>
            <a:pPr lvl="0" algn="just"/>
            <a:endParaRPr lang="fr-FR" dirty="0" smtClean="0"/>
          </a:p>
          <a:p>
            <a:pPr lvl="0" algn="just"/>
            <a:endParaRPr lang="fr-FR" dirty="0" smtClean="0"/>
          </a:p>
          <a:p>
            <a:pPr lvl="0" algn="just"/>
            <a:endParaRPr lang="fr-FR" dirty="0" smtClean="0"/>
          </a:p>
          <a:p>
            <a:pPr lvl="1" indent="87313" algn="just"/>
            <a:r>
              <a:rPr lang="fr-FR" dirty="0" smtClean="0"/>
              <a:t>Né en 1866, le groupe suisse NESTLE est la plus grande  société  agroalimentaire au monde, produisant un large éventail de produits alimentaires et de boissons et de produits pour les animaux de compagnie. Il possède des usines dans presque chaque pays dans le monde. Le groupe privilégie son expansion avec des revenus plus de 10 fois supérieurs aux autres  concurrents. Il détient un quasi-monopole sur plusieurs marchés, par exemple le café ou le lait et peut influencer les prix à la production avec un coût des produits vendus de 40 %,  son taux de marge atteint 10 %.</a:t>
            </a:r>
          </a:p>
          <a:p>
            <a:pPr lvl="1" indent="87313" algn="just"/>
            <a:endParaRPr lang="fr-FR" dirty="0" smtClean="0"/>
          </a:p>
          <a:p>
            <a:pPr lvl="1" indent="87313" algn="just"/>
            <a:r>
              <a:rPr lang="fr-FR" dirty="0" smtClean="0"/>
              <a:t>INBEV Belgique est né en 2004, une filiale du groupe brassicole belgo-brésilien ANHEUSER-BUSCH INBEV, le plus grand brasseur au monde. Il maintient une durée du cycle d’encaissement négative avec seulement 20 jours de stocks et un taux de marge de 47 %.</a:t>
            </a:r>
          </a:p>
          <a:p>
            <a:pPr lvl="0" indent="87313" algn="just"/>
            <a:endParaRPr lang="en-US" dirty="0" smtClean="0"/>
          </a:p>
          <a:p>
            <a:pPr indent="87313" algn="just"/>
            <a:endParaRPr lang="fr-FR" dirty="0"/>
          </a:p>
        </p:txBody>
      </p:sp>
      <p:pic>
        <p:nvPicPr>
          <p:cNvPr id="61447" name="Picture 7"/>
          <p:cNvPicPr>
            <a:picLocks noChangeAspect="1" noChangeArrowheads="1"/>
          </p:cNvPicPr>
          <p:nvPr/>
        </p:nvPicPr>
        <p:blipFill>
          <a:blip r:embed="rId2" cstate="print"/>
          <a:srcRect/>
          <a:stretch>
            <a:fillRect/>
          </a:stretch>
        </p:blipFill>
        <p:spPr bwMode="auto">
          <a:xfrm>
            <a:off x="3819526" y="3471862"/>
            <a:ext cx="1611313" cy="1557338"/>
          </a:xfrm>
          <a:prstGeom prst="rect">
            <a:avLst/>
          </a:prstGeom>
          <a:noFill/>
          <a:ln w="9525">
            <a:noFill/>
            <a:miter lim="800000"/>
            <a:headEnd/>
            <a:tailEnd/>
          </a:ln>
        </p:spPr>
      </p:pic>
      <p:pic>
        <p:nvPicPr>
          <p:cNvPr id="61448" name="Picture 8"/>
          <p:cNvPicPr>
            <a:picLocks noChangeAspect="1" noChangeArrowheads="1"/>
          </p:cNvPicPr>
          <p:nvPr/>
        </p:nvPicPr>
        <p:blipFill>
          <a:blip r:embed="rId3" cstate="print"/>
          <a:srcRect/>
          <a:stretch>
            <a:fillRect/>
          </a:stretch>
        </p:blipFill>
        <p:spPr bwMode="auto">
          <a:xfrm>
            <a:off x="3819526" y="3471862"/>
            <a:ext cx="1611313" cy="1557338"/>
          </a:xfrm>
          <a:prstGeom prst="rect">
            <a:avLst/>
          </a:prstGeom>
          <a:noFill/>
          <a:ln w="9525">
            <a:noFill/>
            <a:miter lim="800000"/>
            <a:headEnd/>
            <a:tailEnd/>
          </a:ln>
        </p:spPr>
      </p:pic>
      <p:sp>
        <p:nvSpPr>
          <p:cNvPr id="61449" name="Freeform 9"/>
          <p:cNvSpPr>
            <a:spLocks noEditPoints="1"/>
          </p:cNvSpPr>
          <p:nvPr/>
        </p:nvSpPr>
        <p:spPr bwMode="auto">
          <a:xfrm>
            <a:off x="3810001" y="3498849"/>
            <a:ext cx="26988" cy="1520825"/>
          </a:xfrm>
          <a:custGeom>
            <a:avLst/>
            <a:gdLst/>
            <a:ahLst/>
            <a:cxnLst>
              <a:cxn ang="0">
                <a:pos x="17" y="958"/>
              </a:cxn>
              <a:cxn ang="0">
                <a:pos x="0" y="958"/>
              </a:cxn>
              <a:cxn ang="0">
                <a:pos x="0" y="952"/>
              </a:cxn>
              <a:cxn ang="0">
                <a:pos x="17" y="952"/>
              </a:cxn>
              <a:cxn ang="0">
                <a:pos x="17" y="958"/>
              </a:cxn>
              <a:cxn ang="0">
                <a:pos x="17" y="771"/>
              </a:cxn>
              <a:cxn ang="0">
                <a:pos x="0" y="771"/>
              </a:cxn>
              <a:cxn ang="0">
                <a:pos x="0" y="765"/>
              </a:cxn>
              <a:cxn ang="0">
                <a:pos x="17" y="765"/>
              </a:cxn>
              <a:cxn ang="0">
                <a:pos x="17" y="771"/>
              </a:cxn>
              <a:cxn ang="0">
                <a:pos x="17" y="578"/>
              </a:cxn>
              <a:cxn ang="0">
                <a:pos x="0" y="578"/>
              </a:cxn>
              <a:cxn ang="0">
                <a:pos x="0" y="573"/>
              </a:cxn>
              <a:cxn ang="0">
                <a:pos x="17" y="573"/>
              </a:cxn>
              <a:cxn ang="0">
                <a:pos x="17" y="578"/>
              </a:cxn>
              <a:cxn ang="0">
                <a:pos x="17" y="386"/>
              </a:cxn>
              <a:cxn ang="0">
                <a:pos x="0" y="386"/>
              </a:cxn>
              <a:cxn ang="0">
                <a:pos x="0" y="380"/>
              </a:cxn>
              <a:cxn ang="0">
                <a:pos x="17" y="380"/>
              </a:cxn>
              <a:cxn ang="0">
                <a:pos x="17" y="386"/>
              </a:cxn>
              <a:cxn ang="0">
                <a:pos x="17" y="193"/>
              </a:cxn>
              <a:cxn ang="0">
                <a:pos x="0" y="193"/>
              </a:cxn>
              <a:cxn ang="0">
                <a:pos x="0" y="187"/>
              </a:cxn>
              <a:cxn ang="0">
                <a:pos x="17" y="187"/>
              </a:cxn>
              <a:cxn ang="0">
                <a:pos x="17" y="193"/>
              </a:cxn>
              <a:cxn ang="0">
                <a:pos x="17" y="6"/>
              </a:cxn>
              <a:cxn ang="0">
                <a:pos x="0" y="6"/>
              </a:cxn>
              <a:cxn ang="0">
                <a:pos x="0" y="0"/>
              </a:cxn>
              <a:cxn ang="0">
                <a:pos x="17" y="0"/>
              </a:cxn>
              <a:cxn ang="0">
                <a:pos x="17" y="6"/>
              </a:cxn>
            </a:cxnLst>
            <a:rect l="0" t="0" r="r" b="b"/>
            <a:pathLst>
              <a:path w="17" h="958">
                <a:moveTo>
                  <a:pt x="17" y="958"/>
                </a:moveTo>
                <a:lnTo>
                  <a:pt x="0" y="958"/>
                </a:lnTo>
                <a:lnTo>
                  <a:pt x="0" y="952"/>
                </a:lnTo>
                <a:lnTo>
                  <a:pt x="17" y="952"/>
                </a:lnTo>
                <a:lnTo>
                  <a:pt x="17" y="958"/>
                </a:lnTo>
                <a:close/>
                <a:moveTo>
                  <a:pt x="17" y="771"/>
                </a:moveTo>
                <a:lnTo>
                  <a:pt x="0" y="771"/>
                </a:lnTo>
                <a:lnTo>
                  <a:pt x="0" y="765"/>
                </a:lnTo>
                <a:lnTo>
                  <a:pt x="17" y="765"/>
                </a:lnTo>
                <a:lnTo>
                  <a:pt x="17" y="771"/>
                </a:lnTo>
                <a:close/>
                <a:moveTo>
                  <a:pt x="17" y="578"/>
                </a:moveTo>
                <a:lnTo>
                  <a:pt x="0" y="578"/>
                </a:lnTo>
                <a:lnTo>
                  <a:pt x="0" y="573"/>
                </a:lnTo>
                <a:lnTo>
                  <a:pt x="17" y="573"/>
                </a:lnTo>
                <a:lnTo>
                  <a:pt x="17" y="578"/>
                </a:lnTo>
                <a:close/>
                <a:moveTo>
                  <a:pt x="17" y="386"/>
                </a:moveTo>
                <a:lnTo>
                  <a:pt x="0" y="386"/>
                </a:lnTo>
                <a:lnTo>
                  <a:pt x="0" y="380"/>
                </a:lnTo>
                <a:lnTo>
                  <a:pt x="17" y="380"/>
                </a:lnTo>
                <a:lnTo>
                  <a:pt x="17" y="386"/>
                </a:lnTo>
                <a:close/>
                <a:moveTo>
                  <a:pt x="17" y="193"/>
                </a:moveTo>
                <a:lnTo>
                  <a:pt x="0" y="193"/>
                </a:lnTo>
                <a:lnTo>
                  <a:pt x="0" y="187"/>
                </a:lnTo>
                <a:lnTo>
                  <a:pt x="17" y="187"/>
                </a:lnTo>
                <a:lnTo>
                  <a:pt x="17" y="193"/>
                </a:lnTo>
                <a:close/>
                <a:moveTo>
                  <a:pt x="17" y="6"/>
                </a:moveTo>
                <a:lnTo>
                  <a:pt x="0" y="6"/>
                </a:lnTo>
                <a:lnTo>
                  <a:pt x="0" y="0"/>
                </a:lnTo>
                <a:lnTo>
                  <a:pt x="17" y="0"/>
                </a:lnTo>
                <a:lnTo>
                  <a:pt x="17" y="6"/>
                </a:lnTo>
                <a:close/>
              </a:path>
            </a:pathLst>
          </a:custGeom>
          <a:solidFill>
            <a:srgbClr val="868686"/>
          </a:solidFill>
          <a:ln w="0">
            <a:solidFill>
              <a:srgbClr val="868686"/>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61450" name="Rectangle 10"/>
          <p:cNvSpPr>
            <a:spLocks noChangeArrowheads="1"/>
          </p:cNvSpPr>
          <p:nvPr/>
        </p:nvSpPr>
        <p:spPr bwMode="auto">
          <a:xfrm>
            <a:off x="2460626" y="4803774"/>
            <a:ext cx="1331913"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HEUPINK &amp; BLOEMEN TABAK BV</a:t>
            </a:r>
            <a:endParaRPr kumimoji="0" lang="fr-FR" sz="1800" b="0" i="0" u="none" strike="noStrike" cap="none" normalizeH="0" baseline="0" smtClean="0">
              <a:ln>
                <a:noFill/>
              </a:ln>
              <a:solidFill>
                <a:schemeClr val="tx1"/>
              </a:solidFill>
              <a:effectLst/>
              <a:latin typeface="Arial" pitchFamily="34" charset="0"/>
            </a:endParaRPr>
          </a:p>
        </p:txBody>
      </p:sp>
      <p:sp>
        <p:nvSpPr>
          <p:cNvPr id="61451" name="Rectangle 11"/>
          <p:cNvSpPr>
            <a:spLocks noChangeArrowheads="1"/>
          </p:cNvSpPr>
          <p:nvPr/>
        </p:nvSpPr>
        <p:spPr bwMode="auto">
          <a:xfrm>
            <a:off x="3117851" y="4497387"/>
            <a:ext cx="666750"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PARMALAT SPA</a:t>
            </a:r>
            <a:endParaRPr kumimoji="0" lang="fr-FR" sz="1800" b="0" i="0" u="none" strike="noStrike" cap="none" normalizeH="0" baseline="0" smtClean="0">
              <a:ln>
                <a:noFill/>
              </a:ln>
              <a:solidFill>
                <a:schemeClr val="tx1"/>
              </a:solidFill>
              <a:effectLst/>
              <a:latin typeface="Arial" pitchFamily="34" charset="0"/>
            </a:endParaRPr>
          </a:p>
        </p:txBody>
      </p:sp>
      <p:sp>
        <p:nvSpPr>
          <p:cNvPr id="61452" name="Rectangle 12"/>
          <p:cNvSpPr>
            <a:spLocks noChangeArrowheads="1"/>
          </p:cNvSpPr>
          <p:nvPr/>
        </p:nvSpPr>
        <p:spPr bwMode="auto">
          <a:xfrm>
            <a:off x="3252788" y="4190999"/>
            <a:ext cx="539750"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BRITVIC PLC</a:t>
            </a:r>
            <a:endParaRPr kumimoji="0" lang="fr-FR" sz="1800" b="0" i="0" u="none" strike="noStrike" cap="none" normalizeH="0" baseline="0" smtClean="0">
              <a:ln>
                <a:noFill/>
              </a:ln>
              <a:solidFill>
                <a:schemeClr val="tx1"/>
              </a:solidFill>
              <a:effectLst/>
              <a:latin typeface="Arial" pitchFamily="34" charset="0"/>
            </a:endParaRPr>
          </a:p>
        </p:txBody>
      </p:sp>
      <p:sp>
        <p:nvSpPr>
          <p:cNvPr id="61453" name="Rectangle 13"/>
          <p:cNvSpPr>
            <a:spLocks noChangeArrowheads="1"/>
          </p:cNvSpPr>
          <p:nvPr/>
        </p:nvSpPr>
        <p:spPr bwMode="auto">
          <a:xfrm>
            <a:off x="3098801" y="3894137"/>
            <a:ext cx="69373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INBEV BELGIUM</a:t>
            </a:r>
            <a:endParaRPr kumimoji="0" lang="fr-FR" sz="1800" b="0" i="0" u="none" strike="noStrike" cap="none" normalizeH="0" baseline="0" smtClean="0">
              <a:ln>
                <a:noFill/>
              </a:ln>
              <a:solidFill>
                <a:schemeClr val="tx1"/>
              </a:solidFill>
              <a:effectLst/>
              <a:latin typeface="Arial" pitchFamily="34" charset="0"/>
            </a:endParaRPr>
          </a:p>
        </p:txBody>
      </p:sp>
      <p:sp>
        <p:nvSpPr>
          <p:cNvPr id="61454" name="Rectangle 14"/>
          <p:cNvSpPr>
            <a:spLocks noChangeArrowheads="1"/>
          </p:cNvSpPr>
          <p:nvPr/>
        </p:nvSpPr>
        <p:spPr bwMode="auto">
          <a:xfrm>
            <a:off x="3324226" y="3587749"/>
            <a:ext cx="45878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NESTLE SA</a:t>
            </a:r>
            <a:endParaRPr kumimoji="0" lang="fr-FR" sz="1800" b="0" i="0" u="none" strike="noStrike" cap="none" normalizeH="0" baseline="0" smtClean="0">
              <a:ln>
                <a:noFill/>
              </a:ln>
              <a:solidFill>
                <a:schemeClr val="tx1"/>
              </a:solidFill>
              <a:effectLst/>
              <a:latin typeface="Arial" pitchFamily="34" charset="0"/>
            </a:endParaRPr>
          </a:p>
        </p:txBody>
      </p:sp>
      <p:pic>
        <p:nvPicPr>
          <p:cNvPr id="61464" name="Picture 24"/>
          <p:cNvPicPr>
            <a:picLocks noChangeAspect="1" noChangeArrowheads="1"/>
          </p:cNvPicPr>
          <p:nvPr/>
        </p:nvPicPr>
        <p:blipFill>
          <a:blip r:embed="rId4" cstate="print"/>
          <a:srcRect/>
          <a:stretch>
            <a:fillRect/>
          </a:stretch>
        </p:blipFill>
        <p:spPr bwMode="auto">
          <a:xfrm>
            <a:off x="3810001" y="1295400"/>
            <a:ext cx="2062163" cy="1593850"/>
          </a:xfrm>
          <a:prstGeom prst="rect">
            <a:avLst/>
          </a:prstGeom>
          <a:noFill/>
          <a:ln w="9525">
            <a:noFill/>
            <a:miter lim="800000"/>
            <a:headEnd/>
            <a:tailEnd/>
          </a:ln>
        </p:spPr>
      </p:pic>
      <p:pic>
        <p:nvPicPr>
          <p:cNvPr id="61465" name="Picture 25"/>
          <p:cNvPicPr>
            <a:picLocks noChangeAspect="1" noChangeArrowheads="1"/>
          </p:cNvPicPr>
          <p:nvPr/>
        </p:nvPicPr>
        <p:blipFill>
          <a:blip r:embed="rId5" cstate="print"/>
          <a:srcRect/>
          <a:stretch>
            <a:fillRect/>
          </a:stretch>
        </p:blipFill>
        <p:spPr bwMode="auto">
          <a:xfrm>
            <a:off x="3810001" y="1295400"/>
            <a:ext cx="2062163" cy="1593850"/>
          </a:xfrm>
          <a:prstGeom prst="rect">
            <a:avLst/>
          </a:prstGeom>
          <a:noFill/>
          <a:ln w="9525">
            <a:noFill/>
            <a:miter lim="800000"/>
            <a:headEnd/>
            <a:tailEnd/>
          </a:ln>
        </p:spPr>
      </p:pic>
      <p:sp>
        <p:nvSpPr>
          <p:cNvPr id="61466" name="Freeform 26"/>
          <p:cNvSpPr>
            <a:spLocks noEditPoints="1"/>
          </p:cNvSpPr>
          <p:nvPr/>
        </p:nvSpPr>
        <p:spPr bwMode="auto">
          <a:xfrm>
            <a:off x="3800476" y="1314450"/>
            <a:ext cx="36513" cy="1574800"/>
          </a:xfrm>
          <a:custGeom>
            <a:avLst/>
            <a:gdLst/>
            <a:ahLst/>
            <a:cxnLst>
              <a:cxn ang="0">
                <a:pos x="23" y="992"/>
              </a:cxn>
              <a:cxn ang="0">
                <a:pos x="0" y="992"/>
              </a:cxn>
              <a:cxn ang="0">
                <a:pos x="0" y="986"/>
              </a:cxn>
              <a:cxn ang="0">
                <a:pos x="23" y="986"/>
              </a:cxn>
              <a:cxn ang="0">
                <a:pos x="23" y="992"/>
              </a:cxn>
              <a:cxn ang="0">
                <a:pos x="23" y="793"/>
              </a:cxn>
              <a:cxn ang="0">
                <a:pos x="0" y="793"/>
              </a:cxn>
              <a:cxn ang="0">
                <a:pos x="0" y="788"/>
              </a:cxn>
              <a:cxn ang="0">
                <a:pos x="23" y="788"/>
              </a:cxn>
              <a:cxn ang="0">
                <a:pos x="23" y="793"/>
              </a:cxn>
              <a:cxn ang="0">
                <a:pos x="23" y="595"/>
              </a:cxn>
              <a:cxn ang="0">
                <a:pos x="0" y="595"/>
              </a:cxn>
              <a:cxn ang="0">
                <a:pos x="0" y="589"/>
              </a:cxn>
              <a:cxn ang="0">
                <a:pos x="23" y="589"/>
              </a:cxn>
              <a:cxn ang="0">
                <a:pos x="23" y="595"/>
              </a:cxn>
              <a:cxn ang="0">
                <a:pos x="23" y="397"/>
              </a:cxn>
              <a:cxn ang="0">
                <a:pos x="0" y="397"/>
              </a:cxn>
              <a:cxn ang="0">
                <a:pos x="0" y="391"/>
              </a:cxn>
              <a:cxn ang="0">
                <a:pos x="23" y="391"/>
              </a:cxn>
              <a:cxn ang="0">
                <a:pos x="23" y="397"/>
              </a:cxn>
              <a:cxn ang="0">
                <a:pos x="23" y="198"/>
              </a:cxn>
              <a:cxn ang="0">
                <a:pos x="0" y="198"/>
              </a:cxn>
              <a:cxn ang="0">
                <a:pos x="0" y="192"/>
              </a:cxn>
              <a:cxn ang="0">
                <a:pos x="23" y="192"/>
              </a:cxn>
              <a:cxn ang="0">
                <a:pos x="23" y="198"/>
              </a:cxn>
              <a:cxn ang="0">
                <a:pos x="23" y="5"/>
              </a:cxn>
              <a:cxn ang="0">
                <a:pos x="0" y="5"/>
              </a:cxn>
              <a:cxn ang="0">
                <a:pos x="0" y="0"/>
              </a:cxn>
              <a:cxn ang="0">
                <a:pos x="23" y="0"/>
              </a:cxn>
              <a:cxn ang="0">
                <a:pos x="23" y="5"/>
              </a:cxn>
            </a:cxnLst>
            <a:rect l="0" t="0" r="r" b="b"/>
            <a:pathLst>
              <a:path w="23" h="992">
                <a:moveTo>
                  <a:pt x="23" y="992"/>
                </a:moveTo>
                <a:lnTo>
                  <a:pt x="0" y="992"/>
                </a:lnTo>
                <a:lnTo>
                  <a:pt x="0" y="986"/>
                </a:lnTo>
                <a:lnTo>
                  <a:pt x="23" y="986"/>
                </a:lnTo>
                <a:lnTo>
                  <a:pt x="23" y="992"/>
                </a:lnTo>
                <a:close/>
                <a:moveTo>
                  <a:pt x="23" y="793"/>
                </a:moveTo>
                <a:lnTo>
                  <a:pt x="0" y="793"/>
                </a:lnTo>
                <a:lnTo>
                  <a:pt x="0" y="788"/>
                </a:lnTo>
                <a:lnTo>
                  <a:pt x="23" y="788"/>
                </a:lnTo>
                <a:lnTo>
                  <a:pt x="23" y="793"/>
                </a:lnTo>
                <a:close/>
                <a:moveTo>
                  <a:pt x="23" y="595"/>
                </a:moveTo>
                <a:lnTo>
                  <a:pt x="0" y="595"/>
                </a:lnTo>
                <a:lnTo>
                  <a:pt x="0" y="589"/>
                </a:lnTo>
                <a:lnTo>
                  <a:pt x="23" y="589"/>
                </a:lnTo>
                <a:lnTo>
                  <a:pt x="23" y="595"/>
                </a:lnTo>
                <a:close/>
                <a:moveTo>
                  <a:pt x="23" y="397"/>
                </a:moveTo>
                <a:lnTo>
                  <a:pt x="0" y="397"/>
                </a:lnTo>
                <a:lnTo>
                  <a:pt x="0" y="391"/>
                </a:lnTo>
                <a:lnTo>
                  <a:pt x="23" y="391"/>
                </a:lnTo>
                <a:lnTo>
                  <a:pt x="23" y="397"/>
                </a:lnTo>
                <a:close/>
                <a:moveTo>
                  <a:pt x="23" y="198"/>
                </a:moveTo>
                <a:lnTo>
                  <a:pt x="0" y="198"/>
                </a:lnTo>
                <a:lnTo>
                  <a:pt x="0" y="192"/>
                </a:lnTo>
                <a:lnTo>
                  <a:pt x="23" y="192"/>
                </a:lnTo>
                <a:lnTo>
                  <a:pt x="23" y="198"/>
                </a:lnTo>
                <a:close/>
                <a:moveTo>
                  <a:pt x="23" y="5"/>
                </a:moveTo>
                <a:lnTo>
                  <a:pt x="0" y="5"/>
                </a:lnTo>
                <a:lnTo>
                  <a:pt x="0" y="0"/>
                </a:lnTo>
                <a:lnTo>
                  <a:pt x="23" y="0"/>
                </a:lnTo>
                <a:lnTo>
                  <a:pt x="23" y="5"/>
                </a:lnTo>
                <a:close/>
              </a:path>
            </a:pathLst>
          </a:custGeom>
          <a:solidFill>
            <a:srgbClr val="868686"/>
          </a:solidFill>
          <a:ln w="0">
            <a:solidFill>
              <a:srgbClr val="868686"/>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61467" name="Rectangle 27"/>
          <p:cNvSpPr>
            <a:spLocks noChangeArrowheads="1"/>
          </p:cNvSpPr>
          <p:nvPr/>
        </p:nvSpPr>
        <p:spPr bwMode="auto">
          <a:xfrm>
            <a:off x="2451101" y="2663825"/>
            <a:ext cx="1331913"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HEUPINK &amp; BLOEMEN TABAK BV</a:t>
            </a:r>
            <a:endParaRPr kumimoji="0" lang="fr-FR" sz="1800" b="0" i="0" u="none" strike="noStrike" cap="none" normalizeH="0" baseline="0" smtClean="0">
              <a:ln>
                <a:noFill/>
              </a:ln>
              <a:solidFill>
                <a:schemeClr val="tx1"/>
              </a:solidFill>
              <a:effectLst/>
              <a:latin typeface="Arial" pitchFamily="34" charset="0"/>
            </a:endParaRPr>
          </a:p>
        </p:txBody>
      </p:sp>
      <p:sp>
        <p:nvSpPr>
          <p:cNvPr id="61468" name="Rectangle 28"/>
          <p:cNvSpPr>
            <a:spLocks noChangeArrowheads="1"/>
          </p:cNvSpPr>
          <p:nvPr/>
        </p:nvSpPr>
        <p:spPr bwMode="auto">
          <a:xfrm>
            <a:off x="3117851" y="2347912"/>
            <a:ext cx="666750"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PARMALAT SPA</a:t>
            </a:r>
            <a:endParaRPr kumimoji="0" lang="fr-FR" sz="1800" b="0" i="0" u="none" strike="noStrike" cap="none" normalizeH="0" baseline="0" smtClean="0">
              <a:ln>
                <a:noFill/>
              </a:ln>
              <a:solidFill>
                <a:schemeClr val="tx1"/>
              </a:solidFill>
              <a:effectLst/>
              <a:latin typeface="Arial" pitchFamily="34" charset="0"/>
            </a:endParaRPr>
          </a:p>
        </p:txBody>
      </p:sp>
      <p:sp>
        <p:nvSpPr>
          <p:cNvPr id="61469" name="Rectangle 29"/>
          <p:cNvSpPr>
            <a:spLocks noChangeArrowheads="1"/>
          </p:cNvSpPr>
          <p:nvPr/>
        </p:nvSpPr>
        <p:spPr bwMode="auto">
          <a:xfrm>
            <a:off x="3252788" y="2043112"/>
            <a:ext cx="539750"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BRITVIC PLC</a:t>
            </a:r>
            <a:endParaRPr kumimoji="0" lang="fr-FR" sz="1800" b="0" i="0" u="none" strike="noStrike" cap="none" normalizeH="0" baseline="0" smtClean="0">
              <a:ln>
                <a:noFill/>
              </a:ln>
              <a:solidFill>
                <a:schemeClr val="tx1"/>
              </a:solidFill>
              <a:effectLst/>
              <a:latin typeface="Arial" pitchFamily="34" charset="0"/>
            </a:endParaRPr>
          </a:p>
        </p:txBody>
      </p:sp>
      <p:sp>
        <p:nvSpPr>
          <p:cNvPr id="61470" name="Rectangle 30"/>
          <p:cNvSpPr>
            <a:spLocks noChangeArrowheads="1"/>
          </p:cNvSpPr>
          <p:nvPr/>
        </p:nvSpPr>
        <p:spPr bwMode="auto">
          <a:xfrm>
            <a:off x="3098801" y="1727200"/>
            <a:ext cx="69373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rgbClr val="000000"/>
                </a:solidFill>
                <a:effectLst/>
                <a:latin typeface="Calibri" pitchFamily="34" charset="0"/>
              </a:rPr>
              <a:t>INBEV BELGIUM</a:t>
            </a:r>
            <a:endParaRPr kumimoji="0" lang="fr-FR" sz="1800" b="0" i="0" u="none" strike="noStrike" cap="none" normalizeH="0" baseline="0" dirty="0" smtClean="0">
              <a:ln>
                <a:noFill/>
              </a:ln>
              <a:solidFill>
                <a:schemeClr val="tx1"/>
              </a:solidFill>
              <a:effectLst/>
              <a:latin typeface="Arial" pitchFamily="34" charset="0"/>
            </a:endParaRPr>
          </a:p>
        </p:txBody>
      </p:sp>
      <p:sp>
        <p:nvSpPr>
          <p:cNvPr id="61471" name="Rectangle 31"/>
          <p:cNvSpPr>
            <a:spLocks noChangeArrowheads="1"/>
          </p:cNvSpPr>
          <p:nvPr/>
        </p:nvSpPr>
        <p:spPr bwMode="auto">
          <a:xfrm>
            <a:off x="3324226" y="1412875"/>
            <a:ext cx="45878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rgbClr val="000000"/>
                </a:solidFill>
                <a:effectLst/>
                <a:latin typeface="Calibri" pitchFamily="34" charset="0"/>
              </a:rPr>
              <a:t>NESTLE SA</a:t>
            </a:r>
            <a:endParaRPr kumimoji="0" lang="fr-FR" sz="1800" b="0" i="0" u="none" strike="noStrike" cap="none" normalizeH="0" baseline="0" dirty="0" smtClean="0">
              <a:ln>
                <a:noFill/>
              </a:ln>
              <a:solidFill>
                <a:schemeClr val="tx1"/>
              </a:solidFill>
              <a:effectLst/>
              <a:latin typeface="Arial" pitchFamily="34" charset="0"/>
            </a:endParaRPr>
          </a:p>
        </p:txBody>
      </p:sp>
      <p:grpSp>
        <p:nvGrpSpPr>
          <p:cNvPr id="46" name="Groupe 45"/>
          <p:cNvGrpSpPr/>
          <p:nvPr/>
        </p:nvGrpSpPr>
        <p:grpSpPr>
          <a:xfrm>
            <a:off x="992188" y="4395786"/>
            <a:ext cx="1144588" cy="441326"/>
            <a:chOff x="992188" y="4776786"/>
            <a:chExt cx="1144588" cy="441326"/>
          </a:xfrm>
        </p:grpSpPr>
        <p:pic>
          <p:nvPicPr>
            <p:cNvPr id="47" name="Picture 15"/>
            <p:cNvPicPr>
              <a:picLocks noChangeAspect="1" noChangeArrowheads="1"/>
            </p:cNvPicPr>
            <p:nvPr/>
          </p:nvPicPr>
          <p:blipFill>
            <a:blip r:embed="rId6" cstate="print"/>
            <a:srcRect/>
            <a:stretch>
              <a:fillRect/>
            </a:stretch>
          </p:blipFill>
          <p:spPr bwMode="auto">
            <a:xfrm>
              <a:off x="992188" y="4786311"/>
              <a:ext cx="100013" cy="100013"/>
            </a:xfrm>
            <a:prstGeom prst="rect">
              <a:avLst/>
            </a:prstGeom>
            <a:noFill/>
            <a:ln w="9525">
              <a:noFill/>
              <a:miter lim="800000"/>
              <a:headEnd/>
              <a:tailEnd/>
            </a:ln>
          </p:spPr>
        </p:pic>
        <p:pic>
          <p:nvPicPr>
            <p:cNvPr id="48" name="Picture 16"/>
            <p:cNvPicPr>
              <a:picLocks noChangeAspect="1" noChangeArrowheads="1"/>
            </p:cNvPicPr>
            <p:nvPr/>
          </p:nvPicPr>
          <p:blipFill>
            <a:blip r:embed="rId7" cstate="print"/>
            <a:srcRect/>
            <a:stretch>
              <a:fillRect/>
            </a:stretch>
          </p:blipFill>
          <p:spPr bwMode="auto">
            <a:xfrm>
              <a:off x="992188" y="4786311"/>
              <a:ext cx="100013" cy="100013"/>
            </a:xfrm>
            <a:prstGeom prst="rect">
              <a:avLst/>
            </a:prstGeom>
            <a:noFill/>
            <a:ln w="9525">
              <a:noFill/>
              <a:miter lim="800000"/>
              <a:headEnd/>
              <a:tailEnd/>
            </a:ln>
          </p:spPr>
        </p:pic>
        <p:sp>
          <p:nvSpPr>
            <p:cNvPr id="49" name="Rectangle 17"/>
            <p:cNvSpPr>
              <a:spLocks noChangeArrowheads="1"/>
            </p:cNvSpPr>
            <p:nvPr/>
          </p:nvSpPr>
          <p:spPr bwMode="auto">
            <a:xfrm>
              <a:off x="1092201" y="4776786"/>
              <a:ext cx="1044575"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Gestion opérationnelle</a:t>
              </a:r>
              <a:endParaRPr kumimoji="0" lang="fr-FR" sz="1800" b="0" i="0" u="none" strike="noStrike" cap="none" normalizeH="0" baseline="0" smtClean="0">
                <a:ln>
                  <a:noFill/>
                </a:ln>
                <a:solidFill>
                  <a:schemeClr val="tx1"/>
                </a:solidFill>
                <a:effectLst/>
                <a:latin typeface="Arial" pitchFamily="34" charset="0"/>
              </a:endParaRPr>
            </a:p>
          </p:txBody>
        </p:sp>
        <p:pic>
          <p:nvPicPr>
            <p:cNvPr id="50" name="Picture 19"/>
            <p:cNvPicPr>
              <a:picLocks noChangeAspect="1" noChangeArrowheads="1"/>
            </p:cNvPicPr>
            <p:nvPr/>
          </p:nvPicPr>
          <p:blipFill>
            <a:blip r:embed="rId6" cstate="print"/>
            <a:srcRect/>
            <a:stretch>
              <a:fillRect/>
            </a:stretch>
          </p:blipFill>
          <p:spPr bwMode="auto">
            <a:xfrm>
              <a:off x="992188" y="5083174"/>
              <a:ext cx="100013" cy="100013"/>
            </a:xfrm>
            <a:prstGeom prst="rect">
              <a:avLst/>
            </a:prstGeom>
            <a:noFill/>
            <a:ln w="9525">
              <a:noFill/>
              <a:miter lim="800000"/>
              <a:headEnd/>
              <a:tailEnd/>
            </a:ln>
          </p:spPr>
        </p:pic>
        <p:pic>
          <p:nvPicPr>
            <p:cNvPr id="51" name="Picture 20"/>
            <p:cNvPicPr>
              <a:picLocks noChangeAspect="1" noChangeArrowheads="1"/>
            </p:cNvPicPr>
            <p:nvPr/>
          </p:nvPicPr>
          <p:blipFill>
            <a:blip r:embed="rId8" cstate="print"/>
            <a:srcRect/>
            <a:stretch>
              <a:fillRect/>
            </a:stretch>
          </p:blipFill>
          <p:spPr bwMode="auto">
            <a:xfrm>
              <a:off x="992188" y="5083174"/>
              <a:ext cx="100013" cy="100013"/>
            </a:xfrm>
            <a:prstGeom prst="rect">
              <a:avLst/>
            </a:prstGeom>
            <a:noFill/>
            <a:ln w="9525">
              <a:noFill/>
              <a:miter lim="800000"/>
              <a:headEnd/>
              <a:tailEnd/>
            </a:ln>
          </p:spPr>
        </p:pic>
        <p:sp>
          <p:nvSpPr>
            <p:cNvPr id="52" name="Rectangle 21"/>
            <p:cNvSpPr>
              <a:spLocks noChangeArrowheads="1"/>
            </p:cNvSpPr>
            <p:nvPr/>
          </p:nvSpPr>
          <p:spPr bwMode="auto">
            <a:xfrm>
              <a:off x="1092201" y="5073649"/>
              <a:ext cx="836613"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Gestion financière</a:t>
              </a:r>
              <a:endParaRPr kumimoji="0" lang="fr-FR" sz="1800" b="0" i="0" u="none" strike="noStrike" cap="none" normalizeH="0" baseline="0" smtClean="0">
                <a:ln>
                  <a:noFill/>
                </a:ln>
                <a:solidFill>
                  <a:schemeClr val="tx1"/>
                </a:solidFill>
                <a:effectLst/>
                <a:latin typeface="Arial" pitchFamily="34" charset="0"/>
              </a:endParaRPr>
            </a:p>
          </p:txBody>
        </p:sp>
      </p:grpSp>
      <p:grpSp>
        <p:nvGrpSpPr>
          <p:cNvPr id="53" name="Groupe 52"/>
          <p:cNvGrpSpPr/>
          <p:nvPr/>
        </p:nvGrpSpPr>
        <p:grpSpPr>
          <a:xfrm>
            <a:off x="990600" y="1654175"/>
            <a:ext cx="919162" cy="1052513"/>
            <a:chOff x="990600" y="2035175"/>
            <a:chExt cx="919162" cy="1052513"/>
          </a:xfrm>
        </p:grpSpPr>
        <p:pic>
          <p:nvPicPr>
            <p:cNvPr id="54" name="Picture 32"/>
            <p:cNvPicPr>
              <a:picLocks noChangeAspect="1" noChangeArrowheads="1"/>
            </p:cNvPicPr>
            <p:nvPr/>
          </p:nvPicPr>
          <p:blipFill>
            <a:blip r:embed="rId6" cstate="print"/>
            <a:srcRect/>
            <a:stretch>
              <a:fillRect/>
            </a:stretch>
          </p:blipFill>
          <p:spPr bwMode="auto">
            <a:xfrm>
              <a:off x="990600" y="2044700"/>
              <a:ext cx="100013" cy="98425"/>
            </a:xfrm>
            <a:prstGeom prst="rect">
              <a:avLst/>
            </a:prstGeom>
            <a:noFill/>
            <a:ln w="9525">
              <a:noFill/>
              <a:miter lim="800000"/>
              <a:headEnd/>
              <a:tailEnd/>
            </a:ln>
          </p:spPr>
        </p:pic>
        <p:pic>
          <p:nvPicPr>
            <p:cNvPr id="55" name="Picture 33"/>
            <p:cNvPicPr>
              <a:picLocks noChangeAspect="1" noChangeArrowheads="1"/>
            </p:cNvPicPr>
            <p:nvPr/>
          </p:nvPicPr>
          <p:blipFill>
            <a:blip r:embed="rId9" cstate="print"/>
            <a:srcRect/>
            <a:stretch>
              <a:fillRect/>
            </a:stretch>
          </p:blipFill>
          <p:spPr bwMode="auto">
            <a:xfrm>
              <a:off x="990600" y="2044700"/>
              <a:ext cx="100013" cy="98425"/>
            </a:xfrm>
            <a:prstGeom prst="rect">
              <a:avLst/>
            </a:prstGeom>
            <a:noFill/>
            <a:ln w="9525">
              <a:noFill/>
              <a:miter lim="800000"/>
              <a:headEnd/>
              <a:tailEnd/>
            </a:ln>
          </p:spPr>
        </p:pic>
        <p:sp>
          <p:nvSpPr>
            <p:cNvPr id="56" name="Rectangle 34"/>
            <p:cNvSpPr>
              <a:spLocks noChangeArrowheads="1"/>
            </p:cNvSpPr>
            <p:nvPr/>
          </p:nvSpPr>
          <p:spPr bwMode="auto">
            <a:xfrm>
              <a:off x="1100137" y="2035175"/>
              <a:ext cx="41433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Revenus</a:t>
              </a:r>
              <a:endParaRPr kumimoji="0" lang="fr-FR" sz="1800" b="0" i="0" u="none" strike="noStrike" cap="none" normalizeH="0" baseline="0" smtClean="0">
                <a:ln>
                  <a:noFill/>
                </a:ln>
                <a:solidFill>
                  <a:schemeClr val="tx1"/>
                </a:solidFill>
                <a:effectLst/>
                <a:latin typeface="Arial" pitchFamily="34" charset="0"/>
              </a:endParaRPr>
            </a:p>
          </p:txBody>
        </p:sp>
        <p:pic>
          <p:nvPicPr>
            <p:cNvPr id="57" name="Picture 36"/>
            <p:cNvPicPr>
              <a:picLocks noChangeAspect="1" noChangeArrowheads="1"/>
            </p:cNvPicPr>
            <p:nvPr/>
          </p:nvPicPr>
          <p:blipFill>
            <a:blip r:embed="rId6" cstate="print"/>
            <a:srcRect/>
            <a:stretch>
              <a:fillRect/>
            </a:stretch>
          </p:blipFill>
          <p:spPr bwMode="auto">
            <a:xfrm>
              <a:off x="990600" y="2341562"/>
              <a:ext cx="100013" cy="98425"/>
            </a:xfrm>
            <a:prstGeom prst="rect">
              <a:avLst/>
            </a:prstGeom>
            <a:noFill/>
            <a:ln w="9525">
              <a:noFill/>
              <a:miter lim="800000"/>
              <a:headEnd/>
              <a:tailEnd/>
            </a:ln>
          </p:spPr>
        </p:pic>
        <p:pic>
          <p:nvPicPr>
            <p:cNvPr id="58" name="Picture 37"/>
            <p:cNvPicPr>
              <a:picLocks noChangeAspect="1" noChangeArrowheads="1"/>
            </p:cNvPicPr>
            <p:nvPr/>
          </p:nvPicPr>
          <p:blipFill>
            <a:blip r:embed="rId10" cstate="print"/>
            <a:srcRect/>
            <a:stretch>
              <a:fillRect/>
            </a:stretch>
          </p:blipFill>
          <p:spPr bwMode="auto">
            <a:xfrm>
              <a:off x="990600" y="2341562"/>
              <a:ext cx="100013" cy="98425"/>
            </a:xfrm>
            <a:prstGeom prst="rect">
              <a:avLst/>
            </a:prstGeom>
            <a:noFill/>
            <a:ln w="9525">
              <a:noFill/>
              <a:miter lim="800000"/>
              <a:headEnd/>
              <a:tailEnd/>
            </a:ln>
          </p:spPr>
        </p:pic>
        <p:sp>
          <p:nvSpPr>
            <p:cNvPr id="59" name="Rectangle 38"/>
            <p:cNvSpPr>
              <a:spLocks noChangeArrowheads="1"/>
            </p:cNvSpPr>
            <p:nvPr/>
          </p:nvSpPr>
          <p:spPr bwMode="auto">
            <a:xfrm>
              <a:off x="1100137" y="2332037"/>
              <a:ext cx="252413"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Coût</a:t>
              </a:r>
              <a:endParaRPr kumimoji="0" lang="fr-FR" sz="1800" b="0" i="0" u="none" strike="noStrike" cap="none" normalizeH="0" baseline="0" smtClean="0">
                <a:ln>
                  <a:noFill/>
                </a:ln>
                <a:solidFill>
                  <a:schemeClr val="tx1"/>
                </a:solidFill>
                <a:effectLst/>
                <a:latin typeface="Arial" pitchFamily="34" charset="0"/>
              </a:endParaRPr>
            </a:p>
          </p:txBody>
        </p:sp>
        <p:pic>
          <p:nvPicPr>
            <p:cNvPr id="60" name="Picture 40"/>
            <p:cNvPicPr>
              <a:picLocks noChangeAspect="1" noChangeArrowheads="1"/>
            </p:cNvPicPr>
            <p:nvPr/>
          </p:nvPicPr>
          <p:blipFill>
            <a:blip r:embed="rId6" cstate="print"/>
            <a:srcRect/>
            <a:stretch>
              <a:fillRect/>
            </a:stretch>
          </p:blipFill>
          <p:spPr bwMode="auto">
            <a:xfrm>
              <a:off x="990600" y="2647950"/>
              <a:ext cx="100013" cy="98425"/>
            </a:xfrm>
            <a:prstGeom prst="rect">
              <a:avLst/>
            </a:prstGeom>
            <a:noFill/>
            <a:ln w="9525">
              <a:noFill/>
              <a:miter lim="800000"/>
              <a:headEnd/>
              <a:tailEnd/>
            </a:ln>
          </p:spPr>
        </p:pic>
        <p:pic>
          <p:nvPicPr>
            <p:cNvPr id="61" name="Picture 41"/>
            <p:cNvPicPr>
              <a:picLocks noChangeAspect="1" noChangeArrowheads="1"/>
            </p:cNvPicPr>
            <p:nvPr/>
          </p:nvPicPr>
          <p:blipFill>
            <a:blip r:embed="rId11" cstate="print"/>
            <a:srcRect/>
            <a:stretch>
              <a:fillRect/>
            </a:stretch>
          </p:blipFill>
          <p:spPr bwMode="auto">
            <a:xfrm>
              <a:off x="990600" y="2647950"/>
              <a:ext cx="100013" cy="98425"/>
            </a:xfrm>
            <a:prstGeom prst="rect">
              <a:avLst/>
            </a:prstGeom>
            <a:noFill/>
            <a:ln w="9525">
              <a:noFill/>
              <a:miter lim="800000"/>
              <a:headEnd/>
              <a:tailEnd/>
            </a:ln>
          </p:spPr>
        </p:pic>
        <p:sp>
          <p:nvSpPr>
            <p:cNvPr id="62" name="Rectangle 42"/>
            <p:cNvSpPr>
              <a:spLocks noChangeArrowheads="1"/>
            </p:cNvSpPr>
            <p:nvPr/>
          </p:nvSpPr>
          <p:spPr bwMode="auto">
            <a:xfrm>
              <a:off x="1100137" y="2638425"/>
              <a:ext cx="809625"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Gestion des actifs</a:t>
              </a:r>
              <a:endParaRPr kumimoji="0" lang="fr-FR" sz="1800" b="0" i="0" u="none" strike="noStrike" cap="none" normalizeH="0" baseline="0" smtClean="0">
                <a:ln>
                  <a:noFill/>
                </a:ln>
                <a:solidFill>
                  <a:schemeClr val="tx1"/>
                </a:solidFill>
                <a:effectLst/>
                <a:latin typeface="Arial" pitchFamily="34" charset="0"/>
              </a:endParaRPr>
            </a:p>
          </p:txBody>
        </p:sp>
        <p:pic>
          <p:nvPicPr>
            <p:cNvPr id="63" name="Picture 44"/>
            <p:cNvPicPr>
              <a:picLocks noChangeAspect="1" noChangeArrowheads="1"/>
            </p:cNvPicPr>
            <p:nvPr/>
          </p:nvPicPr>
          <p:blipFill>
            <a:blip r:embed="rId6" cstate="print"/>
            <a:srcRect/>
            <a:stretch>
              <a:fillRect/>
            </a:stretch>
          </p:blipFill>
          <p:spPr bwMode="auto">
            <a:xfrm>
              <a:off x="990600" y="2952750"/>
              <a:ext cx="100013" cy="100013"/>
            </a:xfrm>
            <a:prstGeom prst="rect">
              <a:avLst/>
            </a:prstGeom>
            <a:noFill/>
            <a:ln w="9525">
              <a:noFill/>
              <a:miter lim="800000"/>
              <a:headEnd/>
              <a:tailEnd/>
            </a:ln>
          </p:spPr>
        </p:pic>
        <p:pic>
          <p:nvPicPr>
            <p:cNvPr id="64" name="Picture 45"/>
            <p:cNvPicPr>
              <a:picLocks noChangeAspect="1" noChangeArrowheads="1"/>
            </p:cNvPicPr>
            <p:nvPr/>
          </p:nvPicPr>
          <p:blipFill>
            <a:blip r:embed="rId12" cstate="print"/>
            <a:srcRect/>
            <a:stretch>
              <a:fillRect/>
            </a:stretch>
          </p:blipFill>
          <p:spPr bwMode="auto">
            <a:xfrm>
              <a:off x="990600" y="2952750"/>
              <a:ext cx="100013" cy="100013"/>
            </a:xfrm>
            <a:prstGeom prst="rect">
              <a:avLst/>
            </a:prstGeom>
            <a:noFill/>
            <a:ln w="9525">
              <a:noFill/>
              <a:miter lim="800000"/>
              <a:headEnd/>
              <a:tailEnd/>
            </a:ln>
          </p:spPr>
        </p:pic>
        <p:sp>
          <p:nvSpPr>
            <p:cNvPr id="65" name="Rectangle 46"/>
            <p:cNvSpPr>
              <a:spLocks noChangeArrowheads="1"/>
            </p:cNvSpPr>
            <p:nvPr/>
          </p:nvSpPr>
          <p:spPr bwMode="auto">
            <a:xfrm>
              <a:off x="1100137" y="2943225"/>
              <a:ext cx="56673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Profitabilité</a:t>
              </a:r>
              <a:endParaRPr kumimoji="0" lang="fr-FR" sz="1800" b="0" i="0" u="none" strike="noStrike" cap="none" normalizeH="0" baseline="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1950" y="152400"/>
            <a:ext cx="6172200" cy="685800"/>
          </a:xfrm>
        </p:spPr>
        <p:txBody>
          <a:bodyPr/>
          <a:lstStyle/>
          <a:p>
            <a:r>
              <a:rPr lang="fr-FR" dirty="0" smtClean="0"/>
              <a:t>Transport et logistique</a:t>
            </a:r>
            <a:endParaRPr lang="fr-FR" dirty="0"/>
          </a:p>
        </p:txBody>
      </p:sp>
      <p:sp>
        <p:nvSpPr>
          <p:cNvPr id="15" name="Espace réservé du numéro de diapositive 14"/>
          <p:cNvSpPr>
            <a:spLocks noGrp="1"/>
          </p:cNvSpPr>
          <p:nvPr>
            <p:ph type="sldNum" sz="quarter" idx="10"/>
          </p:nvPr>
        </p:nvSpPr>
        <p:spPr/>
        <p:txBody>
          <a:bodyPr/>
          <a:lstStyle/>
          <a:p>
            <a:fld id="{6825B022-DDBF-41AA-B24C-2AFE910E8A64}" type="slidenum">
              <a:rPr lang="en-US" smtClean="0"/>
              <a:pPr/>
              <a:t>19</a:t>
            </a:fld>
            <a:endParaRPr lang="en-US" dirty="0"/>
          </a:p>
        </p:txBody>
      </p:sp>
      <p:sp>
        <p:nvSpPr>
          <p:cNvPr id="91141" name="AutoShape 5"/>
          <p:cNvSpPr>
            <a:spLocks noChangeAspect="1" noChangeArrowheads="1" noTextEdit="1"/>
          </p:cNvSpPr>
          <p:nvPr/>
        </p:nvSpPr>
        <p:spPr bwMode="auto">
          <a:xfrm>
            <a:off x="731838" y="1584325"/>
            <a:ext cx="5400675" cy="5381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91143" name="Rectangle 7"/>
          <p:cNvSpPr>
            <a:spLocks noChangeArrowheads="1"/>
          </p:cNvSpPr>
          <p:nvPr/>
        </p:nvSpPr>
        <p:spPr bwMode="auto">
          <a:xfrm>
            <a:off x="795338" y="3933825"/>
            <a:ext cx="5337175" cy="30321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95" name="Espace réservé du contenu 94"/>
          <p:cNvSpPr>
            <a:spLocks noGrp="1"/>
          </p:cNvSpPr>
          <p:nvPr>
            <p:ph idx="1"/>
          </p:nvPr>
        </p:nvSpPr>
        <p:spPr/>
        <p:txBody>
          <a:bodyPr/>
          <a:lstStyle/>
          <a:p>
            <a:pPr lvl="0" algn="just"/>
            <a:r>
              <a:rPr lang="fr-FR" dirty="0" smtClean="0"/>
              <a:t>Classement par attribut de performance</a:t>
            </a:r>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lvl="0" algn="just"/>
            <a:r>
              <a:rPr lang="fr-FR" dirty="0" smtClean="0"/>
              <a:t>Classement par type d’indicateur</a:t>
            </a:r>
          </a:p>
          <a:p>
            <a:pPr lvl="0" algn="just"/>
            <a:endParaRPr lang="fr-FR" dirty="0" smtClean="0"/>
          </a:p>
          <a:p>
            <a:pPr lvl="0" algn="just"/>
            <a:endParaRPr lang="fr-FR" dirty="0" smtClean="0"/>
          </a:p>
          <a:p>
            <a:pPr lvl="0" algn="just"/>
            <a:endParaRPr lang="fr-FR" dirty="0" smtClean="0"/>
          </a:p>
          <a:p>
            <a:pPr lvl="0" algn="just"/>
            <a:endParaRPr lang="fr-FR" dirty="0" smtClean="0"/>
          </a:p>
          <a:p>
            <a:pPr lvl="0" algn="just"/>
            <a:endParaRPr lang="fr-FR" dirty="0" smtClean="0"/>
          </a:p>
          <a:p>
            <a:pPr lvl="0" algn="just"/>
            <a:endParaRPr lang="fr-FR" dirty="0" smtClean="0"/>
          </a:p>
          <a:p>
            <a:pPr lvl="1" indent="95250" algn="just"/>
            <a:r>
              <a:rPr lang="fr-FR" dirty="0" smtClean="0"/>
              <a:t>Datant de 1904, MÆRSK est la plus grosse entreprise du Danemark, le groupe est la première compagnie maritime et plus grand armateur de porte-conteneurs du monde. Il est également présent dans la construction navale, la prospection pétrolière et gazière, le commerce de détail, le transport aérien et d'autres activités industrielles. Ces revenus sont plus de 10 fois supérieurs à ces concurrents et la durée de son cycle d’encaissements atteint 5 jours.</a:t>
            </a:r>
          </a:p>
          <a:p>
            <a:pPr lvl="1" indent="95250" algn="just"/>
            <a:endParaRPr lang="fr-FR" dirty="0" smtClean="0"/>
          </a:p>
          <a:p>
            <a:pPr lvl="1" indent="95250" algn="just"/>
            <a:r>
              <a:rPr lang="fr-FR" dirty="0" smtClean="0"/>
              <a:t>SCAN GLOBAL LOGISTICS, né il y a 30 ans, est basé également au Danemark avec des bureaux dans plus de 200 pays. Il fournit des solutions logistiques sur mesure. La rotation de ses actifs s’élève à 4 et le rendement de son capital plus de 100 %.</a:t>
            </a:r>
          </a:p>
          <a:p>
            <a:pPr algn="just"/>
            <a:endParaRPr lang="fr-FR" dirty="0"/>
          </a:p>
        </p:txBody>
      </p:sp>
      <p:grpSp>
        <p:nvGrpSpPr>
          <p:cNvPr id="48" name="Groupe 47"/>
          <p:cNvGrpSpPr/>
          <p:nvPr/>
        </p:nvGrpSpPr>
        <p:grpSpPr>
          <a:xfrm>
            <a:off x="992188" y="4381499"/>
            <a:ext cx="1144588" cy="441326"/>
            <a:chOff x="992188" y="4776786"/>
            <a:chExt cx="1144588" cy="441326"/>
          </a:xfrm>
        </p:grpSpPr>
        <p:pic>
          <p:nvPicPr>
            <p:cNvPr id="49" name="Picture 15"/>
            <p:cNvPicPr>
              <a:picLocks noChangeAspect="1" noChangeArrowheads="1"/>
            </p:cNvPicPr>
            <p:nvPr/>
          </p:nvPicPr>
          <p:blipFill>
            <a:blip r:embed="rId2" cstate="print"/>
            <a:srcRect/>
            <a:stretch>
              <a:fillRect/>
            </a:stretch>
          </p:blipFill>
          <p:spPr bwMode="auto">
            <a:xfrm>
              <a:off x="992188" y="4786311"/>
              <a:ext cx="100013" cy="100013"/>
            </a:xfrm>
            <a:prstGeom prst="rect">
              <a:avLst/>
            </a:prstGeom>
            <a:noFill/>
            <a:ln w="9525">
              <a:noFill/>
              <a:miter lim="800000"/>
              <a:headEnd/>
              <a:tailEnd/>
            </a:ln>
          </p:spPr>
        </p:pic>
        <p:pic>
          <p:nvPicPr>
            <p:cNvPr id="50" name="Picture 16"/>
            <p:cNvPicPr>
              <a:picLocks noChangeAspect="1" noChangeArrowheads="1"/>
            </p:cNvPicPr>
            <p:nvPr/>
          </p:nvPicPr>
          <p:blipFill>
            <a:blip r:embed="rId3" cstate="print"/>
            <a:srcRect/>
            <a:stretch>
              <a:fillRect/>
            </a:stretch>
          </p:blipFill>
          <p:spPr bwMode="auto">
            <a:xfrm>
              <a:off x="992188" y="4786311"/>
              <a:ext cx="100013" cy="100013"/>
            </a:xfrm>
            <a:prstGeom prst="rect">
              <a:avLst/>
            </a:prstGeom>
            <a:noFill/>
            <a:ln w="9525">
              <a:noFill/>
              <a:miter lim="800000"/>
              <a:headEnd/>
              <a:tailEnd/>
            </a:ln>
          </p:spPr>
        </p:pic>
        <p:sp>
          <p:nvSpPr>
            <p:cNvPr id="51" name="Rectangle 17"/>
            <p:cNvSpPr>
              <a:spLocks noChangeArrowheads="1"/>
            </p:cNvSpPr>
            <p:nvPr/>
          </p:nvSpPr>
          <p:spPr bwMode="auto">
            <a:xfrm>
              <a:off x="1092201" y="4776786"/>
              <a:ext cx="1044575"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Gestion opérationnelle</a:t>
              </a:r>
              <a:endParaRPr kumimoji="0" lang="fr-FR" sz="1800" b="0" i="0" u="none" strike="noStrike" cap="none" normalizeH="0" baseline="0" smtClean="0">
                <a:ln>
                  <a:noFill/>
                </a:ln>
                <a:solidFill>
                  <a:schemeClr val="tx1"/>
                </a:solidFill>
                <a:effectLst/>
                <a:latin typeface="Arial" pitchFamily="34" charset="0"/>
              </a:endParaRPr>
            </a:p>
          </p:txBody>
        </p:sp>
        <p:pic>
          <p:nvPicPr>
            <p:cNvPr id="52" name="Picture 19"/>
            <p:cNvPicPr>
              <a:picLocks noChangeAspect="1" noChangeArrowheads="1"/>
            </p:cNvPicPr>
            <p:nvPr/>
          </p:nvPicPr>
          <p:blipFill>
            <a:blip r:embed="rId2" cstate="print"/>
            <a:srcRect/>
            <a:stretch>
              <a:fillRect/>
            </a:stretch>
          </p:blipFill>
          <p:spPr bwMode="auto">
            <a:xfrm>
              <a:off x="992188" y="5083174"/>
              <a:ext cx="100013" cy="100013"/>
            </a:xfrm>
            <a:prstGeom prst="rect">
              <a:avLst/>
            </a:prstGeom>
            <a:noFill/>
            <a:ln w="9525">
              <a:noFill/>
              <a:miter lim="800000"/>
              <a:headEnd/>
              <a:tailEnd/>
            </a:ln>
          </p:spPr>
        </p:pic>
        <p:pic>
          <p:nvPicPr>
            <p:cNvPr id="53" name="Picture 20"/>
            <p:cNvPicPr>
              <a:picLocks noChangeAspect="1" noChangeArrowheads="1"/>
            </p:cNvPicPr>
            <p:nvPr/>
          </p:nvPicPr>
          <p:blipFill>
            <a:blip r:embed="rId4" cstate="print"/>
            <a:srcRect/>
            <a:stretch>
              <a:fillRect/>
            </a:stretch>
          </p:blipFill>
          <p:spPr bwMode="auto">
            <a:xfrm>
              <a:off x="992188" y="5083174"/>
              <a:ext cx="100013" cy="100013"/>
            </a:xfrm>
            <a:prstGeom prst="rect">
              <a:avLst/>
            </a:prstGeom>
            <a:noFill/>
            <a:ln w="9525">
              <a:noFill/>
              <a:miter lim="800000"/>
              <a:headEnd/>
              <a:tailEnd/>
            </a:ln>
          </p:spPr>
        </p:pic>
        <p:sp>
          <p:nvSpPr>
            <p:cNvPr id="54" name="Rectangle 21"/>
            <p:cNvSpPr>
              <a:spLocks noChangeArrowheads="1"/>
            </p:cNvSpPr>
            <p:nvPr/>
          </p:nvSpPr>
          <p:spPr bwMode="auto">
            <a:xfrm>
              <a:off x="1092201" y="5073649"/>
              <a:ext cx="836613"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Gestion financière</a:t>
              </a:r>
              <a:endParaRPr kumimoji="0" lang="fr-FR" sz="1800" b="0" i="0" u="none" strike="noStrike" cap="none" normalizeH="0" baseline="0" smtClean="0">
                <a:ln>
                  <a:noFill/>
                </a:ln>
                <a:solidFill>
                  <a:schemeClr val="tx1"/>
                </a:solidFill>
                <a:effectLst/>
                <a:latin typeface="Arial" pitchFamily="34" charset="0"/>
              </a:endParaRPr>
            </a:p>
          </p:txBody>
        </p:sp>
      </p:grpSp>
      <p:grpSp>
        <p:nvGrpSpPr>
          <p:cNvPr id="55" name="Groupe 54"/>
          <p:cNvGrpSpPr/>
          <p:nvPr/>
        </p:nvGrpSpPr>
        <p:grpSpPr>
          <a:xfrm>
            <a:off x="990600" y="1639888"/>
            <a:ext cx="919162" cy="1052513"/>
            <a:chOff x="990600" y="2035175"/>
            <a:chExt cx="919162" cy="1052513"/>
          </a:xfrm>
        </p:grpSpPr>
        <p:pic>
          <p:nvPicPr>
            <p:cNvPr id="56" name="Picture 32"/>
            <p:cNvPicPr>
              <a:picLocks noChangeAspect="1" noChangeArrowheads="1"/>
            </p:cNvPicPr>
            <p:nvPr/>
          </p:nvPicPr>
          <p:blipFill>
            <a:blip r:embed="rId2" cstate="print"/>
            <a:srcRect/>
            <a:stretch>
              <a:fillRect/>
            </a:stretch>
          </p:blipFill>
          <p:spPr bwMode="auto">
            <a:xfrm>
              <a:off x="990600" y="2044700"/>
              <a:ext cx="100013" cy="98425"/>
            </a:xfrm>
            <a:prstGeom prst="rect">
              <a:avLst/>
            </a:prstGeom>
            <a:noFill/>
            <a:ln w="9525">
              <a:noFill/>
              <a:miter lim="800000"/>
              <a:headEnd/>
              <a:tailEnd/>
            </a:ln>
          </p:spPr>
        </p:pic>
        <p:pic>
          <p:nvPicPr>
            <p:cNvPr id="57" name="Picture 33"/>
            <p:cNvPicPr>
              <a:picLocks noChangeAspect="1" noChangeArrowheads="1"/>
            </p:cNvPicPr>
            <p:nvPr/>
          </p:nvPicPr>
          <p:blipFill>
            <a:blip r:embed="rId5" cstate="print"/>
            <a:srcRect/>
            <a:stretch>
              <a:fillRect/>
            </a:stretch>
          </p:blipFill>
          <p:spPr bwMode="auto">
            <a:xfrm>
              <a:off x="990600" y="2044700"/>
              <a:ext cx="100013" cy="98425"/>
            </a:xfrm>
            <a:prstGeom prst="rect">
              <a:avLst/>
            </a:prstGeom>
            <a:noFill/>
            <a:ln w="9525">
              <a:noFill/>
              <a:miter lim="800000"/>
              <a:headEnd/>
              <a:tailEnd/>
            </a:ln>
          </p:spPr>
        </p:pic>
        <p:sp>
          <p:nvSpPr>
            <p:cNvPr id="58" name="Rectangle 34"/>
            <p:cNvSpPr>
              <a:spLocks noChangeArrowheads="1"/>
            </p:cNvSpPr>
            <p:nvPr/>
          </p:nvSpPr>
          <p:spPr bwMode="auto">
            <a:xfrm>
              <a:off x="1100137" y="2035175"/>
              <a:ext cx="41433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Revenus</a:t>
              </a:r>
              <a:endParaRPr kumimoji="0" lang="fr-FR" sz="1800" b="0" i="0" u="none" strike="noStrike" cap="none" normalizeH="0" baseline="0" smtClean="0">
                <a:ln>
                  <a:noFill/>
                </a:ln>
                <a:solidFill>
                  <a:schemeClr val="tx1"/>
                </a:solidFill>
                <a:effectLst/>
                <a:latin typeface="Arial" pitchFamily="34" charset="0"/>
              </a:endParaRPr>
            </a:p>
          </p:txBody>
        </p:sp>
        <p:pic>
          <p:nvPicPr>
            <p:cNvPr id="59" name="Picture 36"/>
            <p:cNvPicPr>
              <a:picLocks noChangeAspect="1" noChangeArrowheads="1"/>
            </p:cNvPicPr>
            <p:nvPr/>
          </p:nvPicPr>
          <p:blipFill>
            <a:blip r:embed="rId2" cstate="print"/>
            <a:srcRect/>
            <a:stretch>
              <a:fillRect/>
            </a:stretch>
          </p:blipFill>
          <p:spPr bwMode="auto">
            <a:xfrm>
              <a:off x="990600" y="2341562"/>
              <a:ext cx="100013" cy="98425"/>
            </a:xfrm>
            <a:prstGeom prst="rect">
              <a:avLst/>
            </a:prstGeom>
            <a:noFill/>
            <a:ln w="9525">
              <a:noFill/>
              <a:miter lim="800000"/>
              <a:headEnd/>
              <a:tailEnd/>
            </a:ln>
          </p:spPr>
        </p:pic>
        <p:pic>
          <p:nvPicPr>
            <p:cNvPr id="60" name="Picture 37"/>
            <p:cNvPicPr>
              <a:picLocks noChangeAspect="1" noChangeArrowheads="1"/>
            </p:cNvPicPr>
            <p:nvPr/>
          </p:nvPicPr>
          <p:blipFill>
            <a:blip r:embed="rId6" cstate="print"/>
            <a:srcRect/>
            <a:stretch>
              <a:fillRect/>
            </a:stretch>
          </p:blipFill>
          <p:spPr bwMode="auto">
            <a:xfrm>
              <a:off x="990600" y="2341562"/>
              <a:ext cx="100013" cy="98425"/>
            </a:xfrm>
            <a:prstGeom prst="rect">
              <a:avLst/>
            </a:prstGeom>
            <a:noFill/>
            <a:ln w="9525">
              <a:noFill/>
              <a:miter lim="800000"/>
              <a:headEnd/>
              <a:tailEnd/>
            </a:ln>
          </p:spPr>
        </p:pic>
        <p:sp>
          <p:nvSpPr>
            <p:cNvPr id="61" name="Rectangle 38"/>
            <p:cNvSpPr>
              <a:spLocks noChangeArrowheads="1"/>
            </p:cNvSpPr>
            <p:nvPr/>
          </p:nvSpPr>
          <p:spPr bwMode="auto">
            <a:xfrm>
              <a:off x="1100137" y="2332037"/>
              <a:ext cx="252413"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Coût</a:t>
              </a:r>
              <a:endParaRPr kumimoji="0" lang="fr-FR" sz="1800" b="0" i="0" u="none" strike="noStrike" cap="none" normalizeH="0" baseline="0" smtClean="0">
                <a:ln>
                  <a:noFill/>
                </a:ln>
                <a:solidFill>
                  <a:schemeClr val="tx1"/>
                </a:solidFill>
                <a:effectLst/>
                <a:latin typeface="Arial" pitchFamily="34" charset="0"/>
              </a:endParaRPr>
            </a:p>
          </p:txBody>
        </p:sp>
        <p:pic>
          <p:nvPicPr>
            <p:cNvPr id="62" name="Picture 40"/>
            <p:cNvPicPr>
              <a:picLocks noChangeAspect="1" noChangeArrowheads="1"/>
            </p:cNvPicPr>
            <p:nvPr/>
          </p:nvPicPr>
          <p:blipFill>
            <a:blip r:embed="rId2" cstate="print"/>
            <a:srcRect/>
            <a:stretch>
              <a:fillRect/>
            </a:stretch>
          </p:blipFill>
          <p:spPr bwMode="auto">
            <a:xfrm>
              <a:off x="990600" y="2647950"/>
              <a:ext cx="100013" cy="98425"/>
            </a:xfrm>
            <a:prstGeom prst="rect">
              <a:avLst/>
            </a:prstGeom>
            <a:noFill/>
            <a:ln w="9525">
              <a:noFill/>
              <a:miter lim="800000"/>
              <a:headEnd/>
              <a:tailEnd/>
            </a:ln>
          </p:spPr>
        </p:pic>
        <p:pic>
          <p:nvPicPr>
            <p:cNvPr id="63" name="Picture 41"/>
            <p:cNvPicPr>
              <a:picLocks noChangeAspect="1" noChangeArrowheads="1"/>
            </p:cNvPicPr>
            <p:nvPr/>
          </p:nvPicPr>
          <p:blipFill>
            <a:blip r:embed="rId7" cstate="print"/>
            <a:srcRect/>
            <a:stretch>
              <a:fillRect/>
            </a:stretch>
          </p:blipFill>
          <p:spPr bwMode="auto">
            <a:xfrm>
              <a:off x="990600" y="2647950"/>
              <a:ext cx="100013" cy="98425"/>
            </a:xfrm>
            <a:prstGeom prst="rect">
              <a:avLst/>
            </a:prstGeom>
            <a:noFill/>
            <a:ln w="9525">
              <a:noFill/>
              <a:miter lim="800000"/>
              <a:headEnd/>
              <a:tailEnd/>
            </a:ln>
          </p:spPr>
        </p:pic>
        <p:sp>
          <p:nvSpPr>
            <p:cNvPr id="64" name="Rectangle 42"/>
            <p:cNvSpPr>
              <a:spLocks noChangeArrowheads="1"/>
            </p:cNvSpPr>
            <p:nvPr/>
          </p:nvSpPr>
          <p:spPr bwMode="auto">
            <a:xfrm>
              <a:off x="1100137" y="2638425"/>
              <a:ext cx="809625"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Gestion des actifs</a:t>
              </a:r>
              <a:endParaRPr kumimoji="0" lang="fr-FR" sz="1800" b="0" i="0" u="none" strike="noStrike" cap="none" normalizeH="0" baseline="0" smtClean="0">
                <a:ln>
                  <a:noFill/>
                </a:ln>
                <a:solidFill>
                  <a:schemeClr val="tx1"/>
                </a:solidFill>
                <a:effectLst/>
                <a:latin typeface="Arial" pitchFamily="34" charset="0"/>
              </a:endParaRPr>
            </a:p>
          </p:txBody>
        </p:sp>
        <p:pic>
          <p:nvPicPr>
            <p:cNvPr id="65" name="Picture 44"/>
            <p:cNvPicPr>
              <a:picLocks noChangeAspect="1" noChangeArrowheads="1"/>
            </p:cNvPicPr>
            <p:nvPr/>
          </p:nvPicPr>
          <p:blipFill>
            <a:blip r:embed="rId2" cstate="print"/>
            <a:srcRect/>
            <a:stretch>
              <a:fillRect/>
            </a:stretch>
          </p:blipFill>
          <p:spPr bwMode="auto">
            <a:xfrm>
              <a:off x="990600" y="2952750"/>
              <a:ext cx="100013" cy="100013"/>
            </a:xfrm>
            <a:prstGeom prst="rect">
              <a:avLst/>
            </a:prstGeom>
            <a:noFill/>
            <a:ln w="9525">
              <a:noFill/>
              <a:miter lim="800000"/>
              <a:headEnd/>
              <a:tailEnd/>
            </a:ln>
          </p:spPr>
        </p:pic>
        <p:pic>
          <p:nvPicPr>
            <p:cNvPr id="66" name="Picture 45"/>
            <p:cNvPicPr>
              <a:picLocks noChangeAspect="1" noChangeArrowheads="1"/>
            </p:cNvPicPr>
            <p:nvPr/>
          </p:nvPicPr>
          <p:blipFill>
            <a:blip r:embed="rId8" cstate="print"/>
            <a:srcRect/>
            <a:stretch>
              <a:fillRect/>
            </a:stretch>
          </p:blipFill>
          <p:spPr bwMode="auto">
            <a:xfrm>
              <a:off x="990600" y="2952750"/>
              <a:ext cx="100013" cy="100013"/>
            </a:xfrm>
            <a:prstGeom prst="rect">
              <a:avLst/>
            </a:prstGeom>
            <a:noFill/>
            <a:ln w="9525">
              <a:noFill/>
              <a:miter lim="800000"/>
              <a:headEnd/>
              <a:tailEnd/>
            </a:ln>
          </p:spPr>
        </p:pic>
        <p:sp>
          <p:nvSpPr>
            <p:cNvPr id="67" name="Rectangle 46"/>
            <p:cNvSpPr>
              <a:spLocks noChangeArrowheads="1"/>
            </p:cNvSpPr>
            <p:nvPr/>
          </p:nvSpPr>
          <p:spPr bwMode="auto">
            <a:xfrm>
              <a:off x="1100137" y="2943225"/>
              <a:ext cx="56673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Profitabilité</a:t>
              </a:r>
              <a:endParaRPr kumimoji="0" lang="fr-FR" sz="1800" b="0" i="0" u="none" strike="noStrike" cap="none" normalizeH="0" baseline="0" smtClean="0">
                <a:ln>
                  <a:noFill/>
                </a:ln>
                <a:solidFill>
                  <a:schemeClr val="tx1"/>
                </a:solidFill>
                <a:effectLst/>
                <a:latin typeface="Arial" pitchFamily="34" charset="0"/>
              </a:endParaRPr>
            </a:p>
          </p:txBody>
        </p:sp>
      </p:grpSp>
      <p:pic>
        <p:nvPicPr>
          <p:cNvPr id="36871" name="Picture 7"/>
          <p:cNvPicPr>
            <a:picLocks noChangeAspect="1" noChangeArrowheads="1"/>
          </p:cNvPicPr>
          <p:nvPr/>
        </p:nvPicPr>
        <p:blipFill>
          <a:blip r:embed="rId9" cstate="print"/>
          <a:srcRect/>
          <a:stretch>
            <a:fillRect/>
          </a:stretch>
        </p:blipFill>
        <p:spPr bwMode="auto">
          <a:xfrm>
            <a:off x="3856038" y="3414713"/>
            <a:ext cx="2033588" cy="1557338"/>
          </a:xfrm>
          <a:prstGeom prst="rect">
            <a:avLst/>
          </a:prstGeom>
          <a:noFill/>
          <a:ln w="9525">
            <a:noFill/>
            <a:miter lim="800000"/>
            <a:headEnd/>
            <a:tailEnd/>
          </a:ln>
        </p:spPr>
      </p:pic>
      <p:pic>
        <p:nvPicPr>
          <p:cNvPr id="36872" name="Picture 8"/>
          <p:cNvPicPr>
            <a:picLocks noChangeAspect="1" noChangeArrowheads="1"/>
          </p:cNvPicPr>
          <p:nvPr/>
        </p:nvPicPr>
        <p:blipFill>
          <a:blip r:embed="rId10" cstate="print"/>
          <a:srcRect/>
          <a:stretch>
            <a:fillRect/>
          </a:stretch>
        </p:blipFill>
        <p:spPr bwMode="auto">
          <a:xfrm>
            <a:off x="3856038" y="3414713"/>
            <a:ext cx="2033588" cy="1557338"/>
          </a:xfrm>
          <a:prstGeom prst="rect">
            <a:avLst/>
          </a:prstGeom>
          <a:noFill/>
          <a:ln w="9525">
            <a:noFill/>
            <a:miter lim="800000"/>
            <a:headEnd/>
            <a:tailEnd/>
          </a:ln>
        </p:spPr>
      </p:pic>
      <p:sp>
        <p:nvSpPr>
          <p:cNvPr id="36873" name="Freeform 9"/>
          <p:cNvSpPr>
            <a:spLocks noEditPoints="1"/>
          </p:cNvSpPr>
          <p:nvPr/>
        </p:nvSpPr>
        <p:spPr bwMode="auto">
          <a:xfrm>
            <a:off x="3856038" y="3432175"/>
            <a:ext cx="26988" cy="1539875"/>
          </a:xfrm>
          <a:custGeom>
            <a:avLst/>
            <a:gdLst/>
            <a:ahLst/>
            <a:cxnLst>
              <a:cxn ang="0">
                <a:pos x="17" y="970"/>
              </a:cxn>
              <a:cxn ang="0">
                <a:pos x="0" y="970"/>
              </a:cxn>
              <a:cxn ang="0">
                <a:pos x="0" y="964"/>
              </a:cxn>
              <a:cxn ang="0">
                <a:pos x="17" y="964"/>
              </a:cxn>
              <a:cxn ang="0">
                <a:pos x="17" y="970"/>
              </a:cxn>
              <a:cxn ang="0">
                <a:pos x="17" y="771"/>
              </a:cxn>
              <a:cxn ang="0">
                <a:pos x="0" y="771"/>
              </a:cxn>
              <a:cxn ang="0">
                <a:pos x="0" y="766"/>
              </a:cxn>
              <a:cxn ang="0">
                <a:pos x="17" y="766"/>
              </a:cxn>
              <a:cxn ang="0">
                <a:pos x="17" y="771"/>
              </a:cxn>
              <a:cxn ang="0">
                <a:pos x="17" y="579"/>
              </a:cxn>
              <a:cxn ang="0">
                <a:pos x="0" y="579"/>
              </a:cxn>
              <a:cxn ang="0">
                <a:pos x="0" y="573"/>
              </a:cxn>
              <a:cxn ang="0">
                <a:pos x="17" y="573"/>
              </a:cxn>
              <a:cxn ang="0">
                <a:pos x="17" y="579"/>
              </a:cxn>
              <a:cxn ang="0">
                <a:pos x="17" y="386"/>
              </a:cxn>
              <a:cxn ang="0">
                <a:pos x="0" y="386"/>
              </a:cxn>
              <a:cxn ang="0">
                <a:pos x="0" y="380"/>
              </a:cxn>
              <a:cxn ang="0">
                <a:pos x="17" y="380"/>
              </a:cxn>
              <a:cxn ang="0">
                <a:pos x="17" y="386"/>
              </a:cxn>
              <a:cxn ang="0">
                <a:pos x="17" y="193"/>
              </a:cxn>
              <a:cxn ang="0">
                <a:pos x="0" y="193"/>
              </a:cxn>
              <a:cxn ang="0">
                <a:pos x="0" y="187"/>
              </a:cxn>
              <a:cxn ang="0">
                <a:pos x="17" y="187"/>
              </a:cxn>
              <a:cxn ang="0">
                <a:pos x="17" y="193"/>
              </a:cxn>
              <a:cxn ang="0">
                <a:pos x="17" y="6"/>
              </a:cxn>
              <a:cxn ang="0">
                <a:pos x="0" y="6"/>
              </a:cxn>
              <a:cxn ang="0">
                <a:pos x="0" y="0"/>
              </a:cxn>
              <a:cxn ang="0">
                <a:pos x="17" y="0"/>
              </a:cxn>
              <a:cxn ang="0">
                <a:pos x="17" y="6"/>
              </a:cxn>
            </a:cxnLst>
            <a:rect l="0" t="0" r="r" b="b"/>
            <a:pathLst>
              <a:path w="17" h="970">
                <a:moveTo>
                  <a:pt x="17" y="970"/>
                </a:moveTo>
                <a:lnTo>
                  <a:pt x="0" y="970"/>
                </a:lnTo>
                <a:lnTo>
                  <a:pt x="0" y="964"/>
                </a:lnTo>
                <a:lnTo>
                  <a:pt x="17" y="964"/>
                </a:lnTo>
                <a:lnTo>
                  <a:pt x="17" y="970"/>
                </a:lnTo>
                <a:close/>
                <a:moveTo>
                  <a:pt x="17" y="771"/>
                </a:moveTo>
                <a:lnTo>
                  <a:pt x="0" y="771"/>
                </a:lnTo>
                <a:lnTo>
                  <a:pt x="0" y="766"/>
                </a:lnTo>
                <a:lnTo>
                  <a:pt x="17" y="766"/>
                </a:lnTo>
                <a:lnTo>
                  <a:pt x="17" y="771"/>
                </a:lnTo>
                <a:close/>
                <a:moveTo>
                  <a:pt x="17" y="579"/>
                </a:moveTo>
                <a:lnTo>
                  <a:pt x="0" y="579"/>
                </a:lnTo>
                <a:lnTo>
                  <a:pt x="0" y="573"/>
                </a:lnTo>
                <a:lnTo>
                  <a:pt x="17" y="573"/>
                </a:lnTo>
                <a:lnTo>
                  <a:pt x="17" y="579"/>
                </a:lnTo>
                <a:close/>
                <a:moveTo>
                  <a:pt x="17" y="386"/>
                </a:moveTo>
                <a:lnTo>
                  <a:pt x="0" y="386"/>
                </a:lnTo>
                <a:lnTo>
                  <a:pt x="0" y="380"/>
                </a:lnTo>
                <a:lnTo>
                  <a:pt x="17" y="380"/>
                </a:lnTo>
                <a:lnTo>
                  <a:pt x="17" y="386"/>
                </a:lnTo>
                <a:close/>
                <a:moveTo>
                  <a:pt x="17" y="193"/>
                </a:moveTo>
                <a:lnTo>
                  <a:pt x="0" y="193"/>
                </a:lnTo>
                <a:lnTo>
                  <a:pt x="0" y="187"/>
                </a:lnTo>
                <a:lnTo>
                  <a:pt x="17" y="187"/>
                </a:lnTo>
                <a:lnTo>
                  <a:pt x="17" y="193"/>
                </a:lnTo>
                <a:close/>
                <a:moveTo>
                  <a:pt x="17" y="6"/>
                </a:moveTo>
                <a:lnTo>
                  <a:pt x="0" y="6"/>
                </a:lnTo>
                <a:lnTo>
                  <a:pt x="0" y="0"/>
                </a:lnTo>
                <a:lnTo>
                  <a:pt x="17" y="0"/>
                </a:lnTo>
                <a:lnTo>
                  <a:pt x="17" y="6"/>
                </a:lnTo>
                <a:close/>
              </a:path>
            </a:pathLst>
          </a:custGeom>
          <a:solidFill>
            <a:srgbClr val="868686"/>
          </a:solidFill>
          <a:ln w="0">
            <a:solidFill>
              <a:srgbClr val="868686"/>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36874" name="Rectangle 10"/>
          <p:cNvSpPr>
            <a:spLocks noChangeArrowheads="1"/>
          </p:cNvSpPr>
          <p:nvPr/>
        </p:nvSpPr>
        <p:spPr bwMode="auto">
          <a:xfrm>
            <a:off x="3027363" y="4746625"/>
            <a:ext cx="809625"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HAINAUT TANKING</a:t>
            </a:r>
            <a:endParaRPr kumimoji="0" lang="fr-FR" sz="1800" b="0" i="0" u="none" strike="noStrike" cap="none" normalizeH="0" baseline="0" smtClean="0">
              <a:ln>
                <a:noFill/>
              </a:ln>
              <a:solidFill>
                <a:schemeClr val="tx1"/>
              </a:solidFill>
              <a:effectLst/>
              <a:latin typeface="Arial" pitchFamily="34" charset="0"/>
            </a:endParaRPr>
          </a:p>
        </p:txBody>
      </p:sp>
      <p:sp>
        <p:nvSpPr>
          <p:cNvPr id="36875" name="Rectangle 11"/>
          <p:cNvSpPr>
            <a:spLocks noChangeArrowheads="1"/>
          </p:cNvSpPr>
          <p:nvPr/>
        </p:nvSpPr>
        <p:spPr bwMode="auto">
          <a:xfrm>
            <a:off x="3135313" y="4440238"/>
            <a:ext cx="69373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KUEHNE  NAGEL</a:t>
            </a:r>
            <a:endParaRPr kumimoji="0" lang="fr-FR" sz="1800" b="0" i="0" u="none" strike="noStrike" cap="none" normalizeH="0" baseline="0" smtClean="0">
              <a:ln>
                <a:noFill/>
              </a:ln>
              <a:solidFill>
                <a:schemeClr val="tx1"/>
              </a:solidFill>
              <a:effectLst/>
              <a:latin typeface="Arial" pitchFamily="34" charset="0"/>
            </a:endParaRPr>
          </a:p>
        </p:txBody>
      </p:sp>
      <p:sp>
        <p:nvSpPr>
          <p:cNvPr id="36876" name="Rectangle 12"/>
          <p:cNvSpPr>
            <a:spLocks noChangeArrowheads="1"/>
          </p:cNvSpPr>
          <p:nvPr/>
        </p:nvSpPr>
        <p:spPr bwMode="auto">
          <a:xfrm>
            <a:off x="2730500" y="4133850"/>
            <a:ext cx="1098550"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SMIT INTERNATIONALE NV</a:t>
            </a:r>
            <a:endParaRPr kumimoji="0" lang="fr-FR" sz="1800" b="0" i="0" u="none" strike="noStrike" cap="none" normalizeH="0" baseline="0" smtClean="0">
              <a:ln>
                <a:noFill/>
              </a:ln>
              <a:solidFill>
                <a:schemeClr val="tx1"/>
              </a:solidFill>
              <a:effectLst/>
              <a:latin typeface="Arial" pitchFamily="34" charset="0"/>
            </a:endParaRPr>
          </a:p>
        </p:txBody>
      </p:sp>
      <p:sp>
        <p:nvSpPr>
          <p:cNvPr id="36877" name="Rectangle 13"/>
          <p:cNvSpPr>
            <a:spLocks noChangeArrowheads="1"/>
          </p:cNvSpPr>
          <p:nvPr/>
        </p:nvSpPr>
        <p:spPr bwMode="auto">
          <a:xfrm>
            <a:off x="2686050" y="3827463"/>
            <a:ext cx="1160463"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rgbClr val="000000"/>
                </a:solidFill>
                <a:effectLst/>
                <a:latin typeface="Calibri" pitchFamily="34" charset="0"/>
              </a:rPr>
              <a:t>SCAN GLOBAL LOGISTICS AS</a:t>
            </a:r>
            <a:endParaRPr kumimoji="0" lang="fr-FR" sz="1800" b="0" i="0" u="none" strike="noStrike" cap="none" normalizeH="0" baseline="0" dirty="0" smtClean="0">
              <a:ln>
                <a:noFill/>
              </a:ln>
              <a:solidFill>
                <a:schemeClr val="tx1"/>
              </a:solidFill>
              <a:effectLst/>
              <a:latin typeface="Arial" pitchFamily="34" charset="0"/>
            </a:endParaRPr>
          </a:p>
        </p:txBody>
      </p:sp>
      <p:sp>
        <p:nvSpPr>
          <p:cNvPr id="36878" name="Rectangle 14"/>
          <p:cNvSpPr>
            <a:spLocks noChangeArrowheads="1"/>
          </p:cNvSpPr>
          <p:nvPr/>
        </p:nvSpPr>
        <p:spPr bwMode="auto">
          <a:xfrm>
            <a:off x="2828925" y="3530600"/>
            <a:ext cx="99853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AP MÖLLER  MAERSK AS</a:t>
            </a:r>
            <a:endParaRPr kumimoji="0" lang="fr-FR" sz="1800" b="0" i="0" u="none" strike="noStrike" cap="none" normalizeH="0" baseline="0" smtClean="0">
              <a:ln>
                <a:noFill/>
              </a:ln>
              <a:solidFill>
                <a:schemeClr val="tx1"/>
              </a:solidFill>
              <a:effectLst/>
              <a:latin typeface="Arial" pitchFamily="34" charset="0"/>
            </a:endParaRPr>
          </a:p>
        </p:txBody>
      </p:sp>
      <p:pic>
        <p:nvPicPr>
          <p:cNvPr id="36888" name="Picture 24"/>
          <p:cNvPicPr>
            <a:picLocks noChangeAspect="1" noChangeArrowheads="1"/>
          </p:cNvPicPr>
          <p:nvPr/>
        </p:nvPicPr>
        <p:blipFill>
          <a:blip r:embed="rId11" cstate="print"/>
          <a:srcRect/>
          <a:stretch>
            <a:fillRect/>
          </a:stretch>
        </p:blipFill>
        <p:spPr bwMode="auto">
          <a:xfrm>
            <a:off x="3846513" y="1295400"/>
            <a:ext cx="2062163" cy="1593850"/>
          </a:xfrm>
          <a:prstGeom prst="rect">
            <a:avLst/>
          </a:prstGeom>
          <a:noFill/>
          <a:ln w="9525">
            <a:noFill/>
            <a:miter lim="800000"/>
            <a:headEnd/>
            <a:tailEnd/>
          </a:ln>
        </p:spPr>
      </p:pic>
      <p:pic>
        <p:nvPicPr>
          <p:cNvPr id="36889" name="Picture 25"/>
          <p:cNvPicPr>
            <a:picLocks noChangeAspect="1" noChangeArrowheads="1"/>
          </p:cNvPicPr>
          <p:nvPr/>
        </p:nvPicPr>
        <p:blipFill>
          <a:blip r:embed="rId12" cstate="print"/>
          <a:srcRect/>
          <a:stretch>
            <a:fillRect/>
          </a:stretch>
        </p:blipFill>
        <p:spPr bwMode="auto">
          <a:xfrm>
            <a:off x="3846513" y="1295400"/>
            <a:ext cx="2062163" cy="1593850"/>
          </a:xfrm>
          <a:prstGeom prst="rect">
            <a:avLst/>
          </a:prstGeom>
          <a:noFill/>
          <a:ln w="9525">
            <a:noFill/>
            <a:miter lim="800000"/>
            <a:headEnd/>
            <a:tailEnd/>
          </a:ln>
        </p:spPr>
      </p:pic>
      <p:sp>
        <p:nvSpPr>
          <p:cNvPr id="36890" name="Freeform 26"/>
          <p:cNvSpPr>
            <a:spLocks noEditPoints="1"/>
          </p:cNvSpPr>
          <p:nvPr/>
        </p:nvSpPr>
        <p:spPr bwMode="auto">
          <a:xfrm>
            <a:off x="3836988" y="1314450"/>
            <a:ext cx="36513" cy="1574800"/>
          </a:xfrm>
          <a:custGeom>
            <a:avLst/>
            <a:gdLst/>
            <a:ahLst/>
            <a:cxnLst>
              <a:cxn ang="0">
                <a:pos x="23" y="992"/>
              </a:cxn>
              <a:cxn ang="0">
                <a:pos x="0" y="992"/>
              </a:cxn>
              <a:cxn ang="0">
                <a:pos x="0" y="986"/>
              </a:cxn>
              <a:cxn ang="0">
                <a:pos x="23" y="986"/>
              </a:cxn>
              <a:cxn ang="0">
                <a:pos x="23" y="992"/>
              </a:cxn>
              <a:cxn ang="0">
                <a:pos x="23" y="793"/>
              </a:cxn>
              <a:cxn ang="0">
                <a:pos x="0" y="793"/>
              </a:cxn>
              <a:cxn ang="0">
                <a:pos x="0" y="788"/>
              </a:cxn>
              <a:cxn ang="0">
                <a:pos x="23" y="788"/>
              </a:cxn>
              <a:cxn ang="0">
                <a:pos x="23" y="793"/>
              </a:cxn>
              <a:cxn ang="0">
                <a:pos x="23" y="595"/>
              </a:cxn>
              <a:cxn ang="0">
                <a:pos x="0" y="595"/>
              </a:cxn>
              <a:cxn ang="0">
                <a:pos x="0" y="589"/>
              </a:cxn>
              <a:cxn ang="0">
                <a:pos x="23" y="589"/>
              </a:cxn>
              <a:cxn ang="0">
                <a:pos x="23" y="595"/>
              </a:cxn>
              <a:cxn ang="0">
                <a:pos x="23" y="397"/>
              </a:cxn>
              <a:cxn ang="0">
                <a:pos x="0" y="397"/>
              </a:cxn>
              <a:cxn ang="0">
                <a:pos x="0" y="391"/>
              </a:cxn>
              <a:cxn ang="0">
                <a:pos x="23" y="391"/>
              </a:cxn>
              <a:cxn ang="0">
                <a:pos x="23" y="397"/>
              </a:cxn>
              <a:cxn ang="0">
                <a:pos x="23" y="198"/>
              </a:cxn>
              <a:cxn ang="0">
                <a:pos x="0" y="198"/>
              </a:cxn>
              <a:cxn ang="0">
                <a:pos x="0" y="192"/>
              </a:cxn>
              <a:cxn ang="0">
                <a:pos x="23" y="192"/>
              </a:cxn>
              <a:cxn ang="0">
                <a:pos x="23" y="198"/>
              </a:cxn>
              <a:cxn ang="0">
                <a:pos x="23" y="5"/>
              </a:cxn>
              <a:cxn ang="0">
                <a:pos x="0" y="5"/>
              </a:cxn>
              <a:cxn ang="0">
                <a:pos x="0" y="0"/>
              </a:cxn>
              <a:cxn ang="0">
                <a:pos x="23" y="0"/>
              </a:cxn>
              <a:cxn ang="0">
                <a:pos x="23" y="5"/>
              </a:cxn>
            </a:cxnLst>
            <a:rect l="0" t="0" r="r" b="b"/>
            <a:pathLst>
              <a:path w="23" h="992">
                <a:moveTo>
                  <a:pt x="23" y="992"/>
                </a:moveTo>
                <a:lnTo>
                  <a:pt x="0" y="992"/>
                </a:lnTo>
                <a:lnTo>
                  <a:pt x="0" y="986"/>
                </a:lnTo>
                <a:lnTo>
                  <a:pt x="23" y="986"/>
                </a:lnTo>
                <a:lnTo>
                  <a:pt x="23" y="992"/>
                </a:lnTo>
                <a:close/>
                <a:moveTo>
                  <a:pt x="23" y="793"/>
                </a:moveTo>
                <a:lnTo>
                  <a:pt x="0" y="793"/>
                </a:lnTo>
                <a:lnTo>
                  <a:pt x="0" y="788"/>
                </a:lnTo>
                <a:lnTo>
                  <a:pt x="23" y="788"/>
                </a:lnTo>
                <a:lnTo>
                  <a:pt x="23" y="793"/>
                </a:lnTo>
                <a:close/>
                <a:moveTo>
                  <a:pt x="23" y="595"/>
                </a:moveTo>
                <a:lnTo>
                  <a:pt x="0" y="595"/>
                </a:lnTo>
                <a:lnTo>
                  <a:pt x="0" y="589"/>
                </a:lnTo>
                <a:lnTo>
                  <a:pt x="23" y="589"/>
                </a:lnTo>
                <a:lnTo>
                  <a:pt x="23" y="595"/>
                </a:lnTo>
                <a:close/>
                <a:moveTo>
                  <a:pt x="23" y="397"/>
                </a:moveTo>
                <a:lnTo>
                  <a:pt x="0" y="397"/>
                </a:lnTo>
                <a:lnTo>
                  <a:pt x="0" y="391"/>
                </a:lnTo>
                <a:lnTo>
                  <a:pt x="23" y="391"/>
                </a:lnTo>
                <a:lnTo>
                  <a:pt x="23" y="397"/>
                </a:lnTo>
                <a:close/>
                <a:moveTo>
                  <a:pt x="23" y="198"/>
                </a:moveTo>
                <a:lnTo>
                  <a:pt x="0" y="198"/>
                </a:lnTo>
                <a:lnTo>
                  <a:pt x="0" y="192"/>
                </a:lnTo>
                <a:lnTo>
                  <a:pt x="23" y="192"/>
                </a:lnTo>
                <a:lnTo>
                  <a:pt x="23" y="198"/>
                </a:lnTo>
                <a:close/>
                <a:moveTo>
                  <a:pt x="23" y="5"/>
                </a:moveTo>
                <a:lnTo>
                  <a:pt x="0" y="5"/>
                </a:lnTo>
                <a:lnTo>
                  <a:pt x="0" y="0"/>
                </a:lnTo>
                <a:lnTo>
                  <a:pt x="23" y="0"/>
                </a:lnTo>
                <a:lnTo>
                  <a:pt x="23" y="5"/>
                </a:lnTo>
                <a:close/>
              </a:path>
            </a:pathLst>
          </a:custGeom>
          <a:solidFill>
            <a:srgbClr val="868686"/>
          </a:solidFill>
          <a:ln w="0">
            <a:solidFill>
              <a:srgbClr val="868686"/>
            </a:solidFill>
            <a:prstDash val="solid"/>
            <a:round/>
            <a:headEnd/>
            <a:tailEnd/>
          </a:ln>
        </p:spPr>
        <p:txBody>
          <a:bodyPr vert="horz" wrap="square" lIns="91440" tIns="45720" rIns="91440" bIns="45720" numCol="1" anchor="t" anchorCtr="0" compatLnSpc="1">
            <a:prstTxWarp prst="textNoShape">
              <a:avLst/>
            </a:prstTxWarp>
          </a:bodyPr>
          <a:lstStyle/>
          <a:p>
            <a:endParaRPr lang="fr-FR"/>
          </a:p>
        </p:txBody>
      </p:sp>
      <p:sp>
        <p:nvSpPr>
          <p:cNvPr id="36891" name="Rectangle 27"/>
          <p:cNvSpPr>
            <a:spLocks noChangeArrowheads="1"/>
          </p:cNvSpPr>
          <p:nvPr/>
        </p:nvSpPr>
        <p:spPr bwMode="auto">
          <a:xfrm>
            <a:off x="3009900" y="2663825"/>
            <a:ext cx="809625"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HAINAUT TANKING</a:t>
            </a:r>
            <a:endParaRPr kumimoji="0" lang="fr-FR" sz="1800" b="0" i="0" u="none" strike="noStrike" cap="none" normalizeH="0" baseline="0" smtClean="0">
              <a:ln>
                <a:noFill/>
              </a:ln>
              <a:solidFill>
                <a:schemeClr val="tx1"/>
              </a:solidFill>
              <a:effectLst/>
              <a:latin typeface="Arial" pitchFamily="34" charset="0"/>
            </a:endParaRPr>
          </a:p>
        </p:txBody>
      </p:sp>
      <p:sp>
        <p:nvSpPr>
          <p:cNvPr id="36892" name="Rectangle 28"/>
          <p:cNvSpPr>
            <a:spLocks noChangeArrowheads="1"/>
          </p:cNvSpPr>
          <p:nvPr/>
        </p:nvSpPr>
        <p:spPr bwMode="auto">
          <a:xfrm>
            <a:off x="3117850" y="2347912"/>
            <a:ext cx="69373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KUEHNE  NAGEL</a:t>
            </a:r>
            <a:endParaRPr kumimoji="0" lang="fr-FR" sz="1800" b="0" i="0" u="none" strike="noStrike" cap="none" normalizeH="0" baseline="0" smtClean="0">
              <a:ln>
                <a:noFill/>
              </a:ln>
              <a:solidFill>
                <a:schemeClr val="tx1"/>
              </a:solidFill>
              <a:effectLst/>
              <a:latin typeface="Arial" pitchFamily="34" charset="0"/>
            </a:endParaRPr>
          </a:p>
        </p:txBody>
      </p:sp>
      <p:sp>
        <p:nvSpPr>
          <p:cNvPr id="36893" name="Rectangle 29"/>
          <p:cNvSpPr>
            <a:spLocks noChangeArrowheads="1"/>
          </p:cNvSpPr>
          <p:nvPr/>
        </p:nvSpPr>
        <p:spPr bwMode="auto">
          <a:xfrm>
            <a:off x="2720975" y="2043112"/>
            <a:ext cx="1098550"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SMIT INTERNATIONALE NV</a:t>
            </a:r>
            <a:endParaRPr kumimoji="0" lang="fr-FR" sz="1800" b="0" i="0" u="none" strike="noStrike" cap="none" normalizeH="0" baseline="0" smtClean="0">
              <a:ln>
                <a:noFill/>
              </a:ln>
              <a:solidFill>
                <a:schemeClr val="tx1"/>
              </a:solidFill>
              <a:effectLst/>
              <a:latin typeface="Arial" pitchFamily="34" charset="0"/>
            </a:endParaRPr>
          </a:p>
        </p:txBody>
      </p:sp>
      <p:sp>
        <p:nvSpPr>
          <p:cNvPr id="36894" name="Rectangle 30"/>
          <p:cNvSpPr>
            <a:spLocks noChangeArrowheads="1"/>
          </p:cNvSpPr>
          <p:nvPr/>
        </p:nvSpPr>
        <p:spPr bwMode="auto">
          <a:xfrm>
            <a:off x="2667000" y="1727200"/>
            <a:ext cx="1160463"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SCAN GLOBAL LOGISTICS AS</a:t>
            </a:r>
            <a:endParaRPr kumimoji="0" lang="fr-FR" sz="1800" b="0" i="0" u="none" strike="noStrike" cap="none" normalizeH="0" baseline="0" smtClean="0">
              <a:ln>
                <a:noFill/>
              </a:ln>
              <a:solidFill>
                <a:schemeClr val="tx1"/>
              </a:solidFill>
              <a:effectLst/>
              <a:latin typeface="Arial" pitchFamily="34" charset="0"/>
            </a:endParaRPr>
          </a:p>
        </p:txBody>
      </p:sp>
      <p:sp>
        <p:nvSpPr>
          <p:cNvPr id="36895" name="Rectangle 31"/>
          <p:cNvSpPr>
            <a:spLocks noChangeArrowheads="1"/>
          </p:cNvSpPr>
          <p:nvPr/>
        </p:nvSpPr>
        <p:spPr bwMode="auto">
          <a:xfrm>
            <a:off x="2811463" y="1412875"/>
            <a:ext cx="998538" cy="1444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rgbClr val="000000"/>
                </a:solidFill>
                <a:effectLst/>
                <a:latin typeface="Calibri" pitchFamily="34" charset="0"/>
              </a:rPr>
              <a:t>AP MÖLLER  MAERSK AS</a:t>
            </a:r>
            <a:endParaRPr kumimoji="0" lang="fr-FR"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228600"/>
            <a:ext cx="6172200" cy="685800"/>
          </a:xfrm>
        </p:spPr>
        <p:txBody>
          <a:bodyPr/>
          <a:lstStyle/>
          <a:p>
            <a:r>
              <a:rPr lang="en-US" dirty="0" smtClean="0"/>
              <a:t>Table des </a:t>
            </a:r>
            <a:r>
              <a:rPr lang="fr-FR" dirty="0" smtClean="0"/>
              <a:t>matières</a:t>
            </a:r>
          </a:p>
        </p:txBody>
      </p:sp>
      <p:sp>
        <p:nvSpPr>
          <p:cNvPr id="8" name="Espace réservé du contenu 7"/>
          <p:cNvSpPr>
            <a:spLocks noGrp="1"/>
          </p:cNvSpPr>
          <p:nvPr>
            <p:ph idx="1"/>
          </p:nvPr>
        </p:nvSpPr>
        <p:spPr>
          <a:xfrm>
            <a:off x="342900" y="1219200"/>
            <a:ext cx="6172200" cy="7696200"/>
          </a:xfrm>
        </p:spPr>
        <p:txBody>
          <a:bodyPr/>
          <a:lstStyle/>
          <a:p>
            <a:pPr lvl="0">
              <a:lnSpc>
                <a:spcPct val="150000"/>
              </a:lnSpc>
              <a:tabLst>
                <a:tab pos="5921375" algn="r"/>
              </a:tabLst>
            </a:pPr>
            <a:r>
              <a:rPr lang="fr-FR" dirty="0" smtClean="0"/>
              <a:t>OPTIMISER SA SUPPLY CHAIN GRÂCE AU BENCHMARK	</a:t>
            </a:r>
            <a:r>
              <a:rPr lang="fr-FR" cap="all" dirty="0" smtClean="0"/>
              <a:t>3</a:t>
            </a:r>
            <a:endParaRPr lang="en-US" cap="all" dirty="0" smtClean="0"/>
          </a:p>
          <a:p>
            <a:pPr marL="342900" lvl="1" indent="-342900">
              <a:lnSpc>
                <a:spcPct val="150000"/>
              </a:lnSpc>
              <a:tabLst>
                <a:tab pos="5921375" algn="r"/>
              </a:tabLst>
            </a:pPr>
            <a:r>
              <a:rPr lang="fr-FR" sz="1800" dirty="0" smtClean="0"/>
              <a:t>1. L’utilisation d’un référentiel SCOR</a:t>
            </a:r>
            <a:r>
              <a:rPr lang="fr-FR" altLang="zh-CN" sz="1800" dirty="0" smtClean="0"/>
              <a:t>® …….</a:t>
            </a:r>
            <a:r>
              <a:rPr lang="fr-FR" sz="1800" dirty="0" smtClean="0"/>
              <a:t>……………………………...	4</a:t>
            </a:r>
            <a:endParaRPr lang="en-US" sz="1800" dirty="0" smtClean="0"/>
          </a:p>
          <a:p>
            <a:pPr marL="342900" lvl="1" indent="-342900">
              <a:lnSpc>
                <a:spcPct val="150000"/>
              </a:lnSpc>
              <a:tabLst>
                <a:tab pos="5921375" algn="r"/>
              </a:tabLst>
            </a:pPr>
            <a:r>
              <a:rPr lang="fr-FR" sz="1800" dirty="0" smtClean="0"/>
              <a:t>2. Le benchmark opérationnel …………………………….………….…..….	5</a:t>
            </a:r>
          </a:p>
          <a:p>
            <a:pPr marL="342900" lvl="1" indent="-342900">
              <a:lnSpc>
                <a:spcPct val="150000"/>
              </a:lnSpc>
              <a:tabLst>
                <a:tab pos="5921375" algn="r"/>
              </a:tabLst>
            </a:pPr>
            <a:r>
              <a:rPr lang="fr-FR" sz="1800" dirty="0" smtClean="0"/>
              <a:t>3. La performance opérationnelle et les objectifs financiers …..	6</a:t>
            </a:r>
          </a:p>
          <a:p>
            <a:pPr marL="342900" lvl="1" indent="-342900">
              <a:lnSpc>
                <a:spcPct val="150000"/>
              </a:lnSpc>
              <a:tabLst>
                <a:tab pos="5921375" algn="r"/>
              </a:tabLst>
            </a:pPr>
            <a:endParaRPr lang="fr-FR" sz="700" dirty="0" smtClean="0"/>
          </a:p>
          <a:p>
            <a:pPr lvl="0">
              <a:lnSpc>
                <a:spcPct val="150000"/>
              </a:lnSpc>
              <a:tabLst>
                <a:tab pos="5921375" algn="r"/>
              </a:tabLst>
            </a:pPr>
            <a:r>
              <a:rPr lang="fr-FR" cap="all" dirty="0" smtClean="0"/>
              <a:t>Méthodologie ……………………..……………………………….…..	7</a:t>
            </a:r>
            <a:endParaRPr lang="en-US" cap="all" dirty="0" smtClean="0"/>
          </a:p>
          <a:p>
            <a:pPr lvl="1">
              <a:lnSpc>
                <a:spcPct val="150000"/>
              </a:lnSpc>
              <a:tabLst>
                <a:tab pos="5921375" algn="r"/>
              </a:tabLst>
            </a:pPr>
            <a:r>
              <a:rPr lang="fr-FR" sz="1800" dirty="0" smtClean="0"/>
              <a:t>1. Présentation de l’échantillon……………………………………………….	8</a:t>
            </a:r>
            <a:endParaRPr lang="en-US" sz="1800" dirty="0" smtClean="0"/>
          </a:p>
          <a:p>
            <a:pPr lvl="1">
              <a:lnSpc>
                <a:spcPct val="150000"/>
              </a:lnSpc>
              <a:tabLst>
                <a:tab pos="5921375" algn="r"/>
              </a:tabLst>
            </a:pPr>
            <a:r>
              <a:rPr lang="fr-FR" sz="1800" dirty="0" smtClean="0"/>
              <a:t>2. Les secteurs d’activité………………………………………………………….	9</a:t>
            </a:r>
            <a:endParaRPr lang="en-US" sz="1800" dirty="0" smtClean="0"/>
          </a:p>
          <a:p>
            <a:pPr lvl="1">
              <a:lnSpc>
                <a:spcPct val="150000"/>
              </a:lnSpc>
              <a:tabLst>
                <a:tab pos="5921375" algn="r"/>
              </a:tabLst>
            </a:pPr>
            <a:r>
              <a:rPr lang="fr-FR" sz="1800" dirty="0" smtClean="0"/>
              <a:t>3. La structure de la mesure de la performance……….……………	10</a:t>
            </a:r>
          </a:p>
          <a:p>
            <a:pPr lvl="1">
              <a:lnSpc>
                <a:spcPct val="150000"/>
              </a:lnSpc>
              <a:tabLst>
                <a:tab pos="5921375" algn="r"/>
              </a:tabLst>
            </a:pPr>
            <a:endParaRPr lang="fr-FR" sz="1050" dirty="0" smtClean="0"/>
          </a:p>
          <a:p>
            <a:pPr lvl="0">
              <a:lnSpc>
                <a:spcPct val="150000"/>
              </a:lnSpc>
              <a:tabLst>
                <a:tab pos="5918200" algn="r"/>
              </a:tabLst>
            </a:pPr>
            <a:r>
              <a:rPr lang="fr-FR" cap="all" dirty="0" smtClean="0"/>
              <a:t>Résultats du RAPPORT 2009…………………………….………	11</a:t>
            </a:r>
            <a:endParaRPr lang="en-US" cap="all" dirty="0" smtClean="0"/>
          </a:p>
          <a:p>
            <a:pPr marL="342900" lvl="1" indent="-342900">
              <a:lnSpc>
                <a:spcPct val="150000"/>
              </a:lnSpc>
              <a:tabLst>
                <a:tab pos="5921375" algn="r"/>
              </a:tabLst>
            </a:pPr>
            <a:r>
              <a:rPr lang="fr-FR" sz="1800" dirty="0" smtClean="0"/>
              <a:t>1. Les indicateurs opérationnels………………..………..…….………….	12</a:t>
            </a:r>
            <a:endParaRPr lang="en-US" sz="1800" dirty="0" smtClean="0"/>
          </a:p>
          <a:p>
            <a:pPr marL="342900" lvl="1" indent="-342900">
              <a:lnSpc>
                <a:spcPct val="150000"/>
              </a:lnSpc>
              <a:tabLst>
                <a:tab pos="5918200" algn="r"/>
              </a:tabLst>
            </a:pPr>
            <a:r>
              <a:rPr lang="fr-FR" sz="1800" dirty="0" smtClean="0"/>
              <a:t>2. Les indicateurs financiers…………………………………….…..………...20</a:t>
            </a:r>
            <a:endParaRPr lang="en-US" sz="1800" dirty="0" smtClean="0"/>
          </a:p>
          <a:p>
            <a:pPr lvl="1">
              <a:lnSpc>
                <a:spcPct val="150000"/>
              </a:lnSpc>
              <a:tabLst>
                <a:tab pos="5918200" algn="r"/>
              </a:tabLst>
            </a:pPr>
            <a:r>
              <a:rPr lang="fr-FR" sz="1800" dirty="0" smtClean="0"/>
              <a:t>3. Analyse comparative par secteur………………………………………	.28</a:t>
            </a:r>
          </a:p>
          <a:p>
            <a:pPr lvl="1">
              <a:lnSpc>
                <a:spcPct val="150000"/>
              </a:lnSpc>
              <a:tabLst>
                <a:tab pos="5918200" algn="r"/>
              </a:tabLst>
            </a:pPr>
            <a:endParaRPr lang="fr-FR" sz="1100" dirty="0" smtClean="0"/>
          </a:p>
          <a:p>
            <a:pPr lvl="0">
              <a:lnSpc>
                <a:spcPct val="150000"/>
              </a:lnSpc>
              <a:tabLst>
                <a:tab pos="5918200" algn="r"/>
              </a:tabLst>
            </a:pPr>
            <a:r>
              <a:rPr lang="en-US" cap="all" dirty="0" smtClean="0"/>
              <a:t>CONCLUSION……………………………………………………………….	45</a:t>
            </a:r>
          </a:p>
          <a:p>
            <a:pPr lvl="0">
              <a:lnSpc>
                <a:spcPct val="150000"/>
              </a:lnSpc>
              <a:tabLst>
                <a:tab pos="5921375" algn="r"/>
              </a:tabLst>
            </a:pPr>
            <a:r>
              <a:rPr lang="en-US" sz="1800" cap="all" dirty="0" smtClean="0">
                <a:solidFill>
                  <a:schemeClr val="tx1"/>
                </a:solidFill>
              </a:rPr>
              <a:t>1. </a:t>
            </a:r>
            <a:r>
              <a:rPr lang="en-US" sz="1800" dirty="0" smtClean="0">
                <a:solidFill>
                  <a:schemeClr val="tx1"/>
                </a:solidFill>
              </a:rPr>
              <a:t>iCognitive</a:t>
            </a:r>
            <a:r>
              <a:rPr lang="en-US" sz="1800" cap="all" dirty="0" smtClean="0">
                <a:solidFill>
                  <a:schemeClr val="tx1"/>
                </a:solidFill>
              </a:rPr>
              <a:t>…………………………………………………………………………..	46</a:t>
            </a:r>
          </a:p>
          <a:p>
            <a:pPr lvl="0">
              <a:lnSpc>
                <a:spcPct val="150000"/>
              </a:lnSpc>
              <a:tabLst>
                <a:tab pos="5921375" algn="r"/>
              </a:tabLst>
            </a:pPr>
            <a:r>
              <a:rPr lang="fr-FR" sz="1800" dirty="0" smtClean="0">
                <a:solidFill>
                  <a:schemeClr val="tx1"/>
                </a:solidFill>
              </a:rPr>
              <a:t>2. Les avantages du benchmark opérationnel.........................	.47</a:t>
            </a:r>
            <a:r>
              <a:rPr lang="en-US" dirty="0" smtClean="0"/>
              <a:t/>
            </a:r>
            <a:br>
              <a:rPr lang="en-US" dirty="0" smtClean="0"/>
            </a:br>
            <a:endParaRPr lang="en-US" dirty="0" smtClean="0"/>
          </a:p>
          <a:p>
            <a:r>
              <a:rPr lang="fr-FR" dirty="0" smtClean="0"/>
              <a:t>	</a:t>
            </a:r>
            <a:endParaRPr lang="fr-FR" dirty="0"/>
          </a:p>
        </p:txBody>
      </p:sp>
      <p:sp>
        <p:nvSpPr>
          <p:cNvPr id="6" name="Espace réservé du numéro de diapositive 5"/>
          <p:cNvSpPr>
            <a:spLocks noGrp="1"/>
          </p:cNvSpPr>
          <p:nvPr>
            <p:ph type="sldNum" sz="quarter" idx="10"/>
          </p:nvPr>
        </p:nvSpPr>
        <p:spPr/>
        <p:txBody>
          <a:bodyPr/>
          <a:lstStyle/>
          <a:p>
            <a:fld id="{ED7F0FC4-E34F-41A1-BFC5-D4DDF0FD3FF1}"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TextBox 3"/>
          <p:cNvSpPr txBox="1"/>
          <p:nvPr/>
        </p:nvSpPr>
        <p:spPr>
          <a:xfrm>
            <a:off x="685800" y="5968425"/>
            <a:ext cx="5562600" cy="461665"/>
          </a:xfrm>
          <a:prstGeom prst="rect">
            <a:avLst/>
          </a:prstGeom>
          <a:noFill/>
        </p:spPr>
        <p:txBody>
          <a:bodyPr wrap="square" rtlCol="0">
            <a:spAutoFit/>
          </a:bodyPr>
          <a:lstStyle/>
          <a:p>
            <a:pPr algn="ctr"/>
            <a:r>
              <a:rPr lang="en-US" sz="2400" dirty="0" smtClean="0">
                <a:solidFill>
                  <a:schemeClr val="bg1">
                    <a:lumMod val="50000"/>
                  </a:schemeClr>
                </a:solidFill>
              </a:rPr>
              <a:t>EXTRAIT DU RAPPORT COMPLET</a:t>
            </a:r>
            <a:endParaRPr lang="en-US" sz="2400" dirty="0">
              <a:solidFill>
                <a:schemeClr val="bg1">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361950" y="228600"/>
            <a:ext cx="6172200" cy="685800"/>
          </a:xfrm>
        </p:spPr>
        <p:txBody>
          <a:bodyPr/>
          <a:lstStyle/>
          <a:p>
            <a:r>
              <a:rPr lang="fr-FR" dirty="0" smtClean="0"/>
              <a:t>1. A propos d’iCognitive</a:t>
            </a:r>
          </a:p>
        </p:txBody>
      </p:sp>
      <p:sp>
        <p:nvSpPr>
          <p:cNvPr id="7" name="Espace réservé du contenu 6"/>
          <p:cNvSpPr>
            <a:spLocks noGrp="1"/>
          </p:cNvSpPr>
          <p:nvPr>
            <p:ph idx="1"/>
          </p:nvPr>
        </p:nvSpPr>
        <p:spPr/>
        <p:txBody>
          <a:bodyPr/>
          <a:lstStyle/>
          <a:p>
            <a:pPr lvl="1" algn="just"/>
            <a:r>
              <a:rPr lang="fr-FR" dirty="0" smtClean="0"/>
              <a:t>Société de conseil en Supply Chain Management émanant du Centre de Recherche du Singapore Institute of Manufacturing Technology, iCognitive est aujourd’hui la référence en Europe et en Asie du sud-est en matière de formation et d’applications liées au référentiel SCOR® (Supply Chain Operations </a:t>
            </a:r>
            <a:r>
              <a:rPr lang="fr-FR" dirty="0" err="1" smtClean="0"/>
              <a:t>Reference</a:t>
            </a:r>
            <a:r>
              <a:rPr lang="fr-FR" dirty="0" smtClean="0"/>
              <a:t>).</a:t>
            </a:r>
          </a:p>
          <a:p>
            <a:pPr lvl="1" algn="just"/>
            <a:r>
              <a:rPr lang="fr-FR" dirty="0" smtClean="0"/>
              <a:t> </a:t>
            </a:r>
          </a:p>
          <a:p>
            <a:pPr lvl="1" algn="just"/>
            <a:r>
              <a:rPr lang="fr-FR" dirty="0" smtClean="0"/>
              <a:t>Notre activité de benchmark a débuté il y a plus d’une dizaine d’années. Aujourd’hui, nous maintenons une base de données de benchmark significative.</a:t>
            </a:r>
          </a:p>
          <a:p>
            <a:pPr lvl="1" algn="just"/>
            <a:endParaRPr lang="fr-FR" dirty="0" smtClean="0"/>
          </a:p>
          <a:p>
            <a:pPr lvl="1" algn="just"/>
            <a:endParaRPr lang="fr-FR" dirty="0" smtClean="0"/>
          </a:p>
          <a:p>
            <a:pPr lvl="1" algn="just"/>
            <a:r>
              <a:rPr lang="fr-FR" dirty="0" smtClean="0"/>
              <a:t>iCognitive a été cité parmi les sociétés de benchmark les plus reconnues  par l’institut AMR </a:t>
            </a:r>
            <a:r>
              <a:rPr lang="fr-FR" dirty="0" err="1" smtClean="0"/>
              <a:t>Research</a:t>
            </a:r>
            <a:r>
              <a:rPr lang="fr-FR" dirty="0" smtClean="0"/>
              <a:t>.</a:t>
            </a:r>
          </a:p>
          <a:p>
            <a:pPr algn="just"/>
            <a:endParaRPr lang="fr-FR" dirty="0" smtClean="0"/>
          </a:p>
          <a:p>
            <a:pPr algn="just"/>
            <a:endParaRPr lang="fr-FR" dirty="0" smtClean="0"/>
          </a:p>
          <a:p>
            <a:pPr algn="just"/>
            <a:r>
              <a:rPr lang="fr-FR" dirty="0" smtClean="0"/>
              <a:t>En Europe</a:t>
            </a:r>
          </a:p>
          <a:p>
            <a:pPr lvl="1" algn="just"/>
            <a:endParaRPr lang="fr-FR" dirty="0" smtClean="0"/>
          </a:p>
          <a:p>
            <a:pPr lvl="1" algn="just"/>
            <a:r>
              <a:rPr lang="fr-FR" dirty="0" smtClean="0"/>
              <a:t>A partir de 2001, un benchmark Europe fut lancé par iCognitive dans des secteurs tels que l’agro-alimentaire, l’automobile, la chimie,  etc.</a:t>
            </a:r>
          </a:p>
          <a:p>
            <a:pPr algn="just"/>
            <a:endParaRPr lang="fr-FR" dirty="0" smtClean="0"/>
          </a:p>
          <a:p>
            <a:pPr algn="just"/>
            <a:r>
              <a:rPr lang="fr-FR" dirty="0" smtClean="0"/>
              <a:t>En Asie du Sud-est</a:t>
            </a:r>
          </a:p>
          <a:p>
            <a:pPr lvl="1" algn="just"/>
            <a:endParaRPr lang="fr-FR" dirty="0" smtClean="0"/>
          </a:p>
          <a:p>
            <a:pPr lvl="1" algn="just"/>
            <a:r>
              <a:rPr lang="fr-FR" dirty="0" smtClean="0"/>
              <a:t>Le premier benchmark fut publié en 2000. Il impliqua quelques 125 entreprises en Indonésie, en Thaïlande, en Malaisie, et Singapour. En 2007, la huitième étude de veille concurrentielle a concerné 300 entreprises provenant de cette région couvrant plusieurs secteurs d’activité.  </a:t>
            </a:r>
          </a:p>
          <a:p>
            <a:pPr lvl="1" algn="just"/>
            <a:endParaRPr lang="fr-FR" dirty="0" smtClean="0"/>
          </a:p>
          <a:p>
            <a:pPr algn="just"/>
            <a:r>
              <a:rPr lang="fr-FR" dirty="0" smtClean="0"/>
              <a:t>En Chine</a:t>
            </a:r>
          </a:p>
          <a:p>
            <a:pPr lvl="1" algn="just"/>
            <a:endParaRPr lang="fr-FR" dirty="0" smtClean="0"/>
          </a:p>
          <a:p>
            <a:pPr lvl="1" algn="just"/>
            <a:r>
              <a:rPr lang="fr-FR" dirty="0" smtClean="0"/>
              <a:t>En collaboration avec l’Université de Fudan, iCognitive a lancé un benchmark Supply Chain depuis 2004. L’année dernière cette veille a concerné 600 entreprises issues d’un large panel de secteurs d’activité. </a:t>
            </a:r>
          </a:p>
          <a:p>
            <a:pPr lvl="1" algn="just"/>
            <a:endParaRPr lang="fr-FR" dirty="0" smtClean="0"/>
          </a:p>
          <a:p>
            <a:pPr lvl="1" algn="just"/>
            <a:endParaRPr lang="fr-FR" dirty="0"/>
          </a:p>
        </p:txBody>
      </p:sp>
      <p:sp>
        <p:nvSpPr>
          <p:cNvPr id="10" name="Espace réservé du numéro de diapositive 9"/>
          <p:cNvSpPr>
            <a:spLocks noGrp="1"/>
          </p:cNvSpPr>
          <p:nvPr>
            <p:ph type="sldNum" sz="quarter" idx="10"/>
          </p:nvPr>
        </p:nvSpPr>
        <p:spPr/>
        <p:txBody>
          <a:bodyPr/>
          <a:lstStyle/>
          <a:p>
            <a:fld id="{6825B022-DDBF-41AA-B24C-2AFE910E8A64}"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1950" y="228600"/>
            <a:ext cx="6172200" cy="685800"/>
          </a:xfrm>
        </p:spPr>
        <p:txBody>
          <a:bodyPr/>
          <a:lstStyle/>
          <a:p>
            <a:pPr marL="355600" indent="-355600"/>
            <a:r>
              <a:rPr lang="fr-FR" dirty="0" smtClean="0"/>
              <a:t>2. Les avantages du benchmark opérationnel</a:t>
            </a:r>
            <a:endParaRPr lang="fr-FR" dirty="0"/>
          </a:p>
        </p:txBody>
      </p:sp>
      <p:sp>
        <p:nvSpPr>
          <p:cNvPr id="3" name="Espace réservé du contenu 2"/>
          <p:cNvSpPr>
            <a:spLocks noGrp="1"/>
          </p:cNvSpPr>
          <p:nvPr>
            <p:ph idx="1"/>
          </p:nvPr>
        </p:nvSpPr>
        <p:spPr>
          <a:xfrm>
            <a:off x="342900" y="1295400"/>
            <a:ext cx="6172200" cy="7696200"/>
          </a:xfrm>
        </p:spPr>
        <p:txBody>
          <a:bodyPr/>
          <a:lstStyle/>
          <a:p>
            <a:r>
              <a:rPr lang="fr-FR" dirty="0" smtClean="0"/>
              <a:t>Mesurez et contrôler votre performance financière pour une croissance durable</a:t>
            </a:r>
          </a:p>
          <a:p>
            <a:endParaRPr lang="fr-FR" sz="1400" dirty="0" smtClean="0"/>
          </a:p>
          <a:p>
            <a:r>
              <a:rPr lang="fr-FR" sz="1400" dirty="0" smtClean="0">
                <a:solidFill>
                  <a:schemeClr val="accent2">
                    <a:lumMod val="50000"/>
                  </a:schemeClr>
                </a:solidFill>
              </a:rPr>
              <a:t>La mesure de la performance est vitale pour toute entreprise qui souhaite se développer avec succès dans un environnement de concurrence accrue.  Le benchmark permet aux entreprises de mesurer leur performance objectivement, d'identifier les axes d'amélioration de manière régulière et de définir les développements futurs.</a:t>
            </a:r>
          </a:p>
          <a:p>
            <a:r>
              <a:rPr lang="fr-FR" sz="1400" dirty="0" smtClean="0">
                <a:solidFill>
                  <a:schemeClr val="accent2">
                    <a:lumMod val="50000"/>
                  </a:schemeClr>
                </a:solidFill>
              </a:rPr>
              <a:t> </a:t>
            </a:r>
          </a:p>
          <a:p>
            <a:r>
              <a:rPr lang="fr-FR" dirty="0" smtClean="0"/>
              <a:t>Utilisez les indicateurs clés de performance pour une gestion plus efficace de votre supply chain</a:t>
            </a:r>
          </a:p>
          <a:p>
            <a:endParaRPr lang="fr-FR" sz="1400" dirty="0" smtClean="0"/>
          </a:p>
          <a:p>
            <a:r>
              <a:rPr lang="fr-FR" sz="1400" dirty="0" smtClean="0">
                <a:solidFill>
                  <a:schemeClr val="accent2">
                    <a:lumMod val="50000"/>
                  </a:schemeClr>
                </a:solidFill>
              </a:rPr>
              <a:t>Une meilleure collaboration et l'amélioration de vos résultats.  Afin de découvrir les écarts de performance de votre supply chain, il est essentiel d'utiliser des indicateurs de référence financiers, commerciaux et opérationnels pertinents et standards.</a:t>
            </a:r>
          </a:p>
          <a:p>
            <a:r>
              <a:rPr lang="fr-FR" sz="1400" dirty="0" smtClean="0"/>
              <a:t> </a:t>
            </a:r>
          </a:p>
          <a:p>
            <a:r>
              <a:rPr lang="fr-FR" dirty="0" smtClean="0"/>
              <a:t>Découvrez les opportunités d'avantage compétitif</a:t>
            </a:r>
          </a:p>
          <a:p>
            <a:endParaRPr lang="fr-FR" dirty="0" smtClean="0"/>
          </a:p>
          <a:p>
            <a:r>
              <a:rPr lang="fr-FR" sz="1400" dirty="0" smtClean="0">
                <a:solidFill>
                  <a:schemeClr val="accent2">
                    <a:lumMod val="50000"/>
                  </a:schemeClr>
                </a:solidFill>
              </a:rPr>
              <a:t>Notre activité de benchmark vous permet de comparer votre performance et votre stratégie à celle de vos concurrents, d’identifiez les écarts de performance de votre supply chain et augmenter les opportunités de gain. </a:t>
            </a:r>
          </a:p>
          <a:p>
            <a:endParaRPr lang="fr-FR" sz="1400" dirty="0" smtClean="0">
              <a:solidFill>
                <a:schemeClr val="accent2">
                  <a:lumMod val="50000"/>
                </a:schemeClr>
              </a:solidFill>
            </a:endParaRPr>
          </a:p>
          <a:p>
            <a:endParaRPr lang="fr-FR" dirty="0" smtClean="0"/>
          </a:p>
          <a:p>
            <a:r>
              <a:rPr lang="fr-FR" dirty="0" smtClean="0"/>
              <a:t>Nous intégrons systématiquement cette démarche dans nos projets d’amélioration</a:t>
            </a:r>
          </a:p>
          <a:p>
            <a:endParaRPr lang="fr-FR" sz="1400" dirty="0"/>
          </a:p>
        </p:txBody>
      </p:sp>
      <p:sp>
        <p:nvSpPr>
          <p:cNvPr id="4" name="Espace réservé du numéro de diapositive 3"/>
          <p:cNvSpPr>
            <a:spLocks noGrp="1"/>
          </p:cNvSpPr>
          <p:nvPr>
            <p:ph type="sldNum" sz="quarter" idx="10"/>
          </p:nvPr>
        </p:nvSpPr>
        <p:spPr/>
        <p:txBody>
          <a:bodyPr/>
          <a:lstStyle/>
          <a:p>
            <a:pPr>
              <a:defRPr/>
            </a:pPr>
            <a:fld id="{6825B022-DDBF-41AA-B24C-2AFE910E8A64}"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457200" y="152400"/>
            <a:ext cx="5943600" cy="1219200"/>
          </a:xfrm>
        </p:spPr>
        <p:txBody>
          <a:bodyPr/>
          <a:lstStyle/>
          <a:p>
            <a:r>
              <a:rPr lang="fr-FR" dirty="0" smtClean="0"/>
              <a:t>Pour  plus d’informations,</a:t>
            </a:r>
            <a:br>
              <a:rPr lang="fr-FR" dirty="0" smtClean="0"/>
            </a:br>
            <a:r>
              <a:rPr lang="fr-FR" dirty="0" smtClean="0"/>
              <a:t>vous pouvez contacter : </a:t>
            </a:r>
          </a:p>
        </p:txBody>
      </p:sp>
      <p:sp>
        <p:nvSpPr>
          <p:cNvPr id="20" name="Espace réservé du contenu 19"/>
          <p:cNvSpPr>
            <a:spLocks noGrp="1"/>
          </p:cNvSpPr>
          <p:nvPr>
            <p:ph type="subTitle" idx="1"/>
          </p:nvPr>
        </p:nvSpPr>
        <p:spPr>
          <a:xfrm>
            <a:off x="838200" y="2104572"/>
            <a:ext cx="5591628" cy="3839028"/>
          </a:xfrm>
        </p:spPr>
        <p:txBody>
          <a:bodyPr/>
          <a:lstStyle/>
          <a:p>
            <a:r>
              <a:rPr lang="fr-FR" dirty="0" smtClean="0"/>
              <a:t>Yann PERMINGEAT </a:t>
            </a:r>
          </a:p>
          <a:p>
            <a:r>
              <a:rPr lang="fr-FR" dirty="0" smtClean="0"/>
              <a:t>Consultant Supply Chain</a:t>
            </a:r>
          </a:p>
          <a:p>
            <a:r>
              <a:rPr lang="fr-FR" dirty="0" smtClean="0"/>
              <a:t>Téléphone: +33 6 66 77 63 22</a:t>
            </a:r>
          </a:p>
          <a:p>
            <a:r>
              <a:rPr lang="fr-FR" dirty="0" smtClean="0"/>
              <a:t>Email: </a:t>
            </a:r>
            <a:r>
              <a:rPr lang="fr-FR" dirty="0" smtClean="0">
                <a:hlinkClick r:id="rId2"/>
              </a:rPr>
              <a:t>yann.permingeat@icognitive.com</a:t>
            </a:r>
            <a:r>
              <a:rPr lang="fr-FR" dirty="0" smtClean="0"/>
              <a:t>	</a:t>
            </a:r>
          </a:p>
          <a:p>
            <a:endParaRPr lang="fr-FR" dirty="0" smtClean="0"/>
          </a:p>
          <a:p>
            <a:endParaRPr lang="fr-FR" dirty="0" smtClean="0"/>
          </a:p>
          <a:p>
            <a:r>
              <a:rPr lang="fr-FR" dirty="0" smtClean="0"/>
              <a:t>John Paul </a:t>
            </a:r>
          </a:p>
          <a:p>
            <a:r>
              <a:rPr lang="fr-FR" dirty="0" smtClean="0"/>
              <a:t>Directeur général</a:t>
            </a:r>
          </a:p>
          <a:p>
            <a:r>
              <a:rPr lang="fr-FR" dirty="0" smtClean="0"/>
              <a:t>Téléphone: +65 962 160 47</a:t>
            </a:r>
          </a:p>
          <a:p>
            <a:r>
              <a:rPr lang="fr-FR" dirty="0" smtClean="0"/>
              <a:t>Email : </a:t>
            </a:r>
            <a:r>
              <a:rPr lang="fr-FR" dirty="0" smtClean="0">
                <a:hlinkClick r:id="rId3"/>
              </a:rPr>
              <a:t>john.paul@icognitive.com</a:t>
            </a:r>
            <a:endParaRPr lang="fr-FR" dirty="0" smtClean="0"/>
          </a:p>
          <a:p>
            <a:endParaRPr lang="fr-FR" dirty="0"/>
          </a:p>
        </p:txBody>
      </p:sp>
      <p:sp>
        <p:nvSpPr>
          <p:cNvPr id="6" name="Rectangle 5"/>
          <p:cNvSpPr/>
          <p:nvPr/>
        </p:nvSpPr>
        <p:spPr bwMode="auto">
          <a:xfrm>
            <a:off x="2514600" y="8458200"/>
            <a:ext cx="1828800" cy="609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endParaRPr>
          </a:p>
        </p:txBody>
      </p:sp>
      <p:pic>
        <p:nvPicPr>
          <p:cNvPr id="4" name="Picture 7"/>
          <p:cNvPicPr>
            <a:picLocks noChangeAspect="1" noChangeArrowheads="1"/>
          </p:cNvPicPr>
          <p:nvPr/>
        </p:nvPicPr>
        <p:blipFill>
          <a:blip r:embed="rId4" cstate="print"/>
          <a:srcRect/>
          <a:stretch>
            <a:fillRect/>
          </a:stretch>
        </p:blipFill>
        <p:spPr bwMode="auto">
          <a:xfrm>
            <a:off x="2133600" y="6248400"/>
            <a:ext cx="2362200" cy="2423233"/>
          </a:xfrm>
          <a:prstGeom prst="rect">
            <a:avLst/>
          </a:prstGeom>
          <a:noFill/>
          <a:ln w="12700">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r-FR" dirty="0" smtClean="0"/>
              <a:t>Optimiser sa supply chain grâce au benchmark</a:t>
            </a:r>
            <a:endParaRPr lang="en-US" dirty="0"/>
          </a:p>
        </p:txBody>
      </p:sp>
      <p:sp>
        <p:nvSpPr>
          <p:cNvPr id="3" name="ZoneTexte 2"/>
          <p:cNvSpPr txBox="1"/>
          <p:nvPr/>
        </p:nvSpPr>
        <p:spPr>
          <a:xfrm>
            <a:off x="914400" y="6712803"/>
            <a:ext cx="5257800" cy="830997"/>
          </a:xfrm>
          <a:prstGeom prst="rect">
            <a:avLst/>
          </a:prstGeom>
          <a:noFill/>
        </p:spPr>
        <p:txBody>
          <a:bodyPr wrap="square" rtlCol="0">
            <a:spAutoFit/>
          </a:bodyPr>
          <a:lstStyle/>
          <a:p>
            <a:pPr marL="228600" indent="-228600">
              <a:buAutoNum type="arabicPeriod"/>
            </a:pPr>
            <a:r>
              <a:rPr lang="fr-FR" sz="1600" dirty="0" smtClean="0">
                <a:latin typeface="+mn-lt"/>
              </a:rPr>
              <a:t>L’utilisation du référentiel SCOR</a:t>
            </a:r>
            <a:r>
              <a:rPr lang="fr-FR" altLang="zh-CN" sz="1600" dirty="0" smtClean="0">
                <a:latin typeface="+mn-lt"/>
              </a:rPr>
              <a:t>®</a:t>
            </a:r>
          </a:p>
          <a:p>
            <a:pPr marL="228600" indent="-228600">
              <a:buAutoNum type="arabicPeriod"/>
            </a:pPr>
            <a:r>
              <a:rPr lang="en-GB" sz="1600" dirty="0" smtClean="0">
                <a:latin typeface="+mn-lt"/>
              </a:rPr>
              <a:t>Le benchmark </a:t>
            </a:r>
            <a:r>
              <a:rPr lang="fr-FR" sz="1600" dirty="0" smtClean="0">
                <a:latin typeface="+mn-lt"/>
              </a:rPr>
              <a:t>opérationnel</a:t>
            </a:r>
          </a:p>
          <a:p>
            <a:pPr marL="228600" indent="-228600">
              <a:buAutoNum type="arabicPeriod"/>
            </a:pPr>
            <a:r>
              <a:rPr lang="fr-FR" sz="1600" dirty="0" smtClean="0">
                <a:latin typeface="+mn-lt"/>
              </a:rPr>
              <a:t>La performance opérationnelle et les objectifs  financiers</a:t>
            </a:r>
            <a:endParaRPr lang="fr-FR" sz="1600" dirty="0">
              <a:latin typeface="+mn-lt"/>
            </a:endParaRPr>
          </a:p>
        </p:txBody>
      </p:sp>
      <p:sp>
        <p:nvSpPr>
          <p:cNvPr id="4" name="TextBox 3"/>
          <p:cNvSpPr txBox="1"/>
          <p:nvPr/>
        </p:nvSpPr>
        <p:spPr>
          <a:xfrm>
            <a:off x="685800" y="5968425"/>
            <a:ext cx="5562600" cy="461665"/>
          </a:xfrm>
          <a:prstGeom prst="rect">
            <a:avLst/>
          </a:prstGeom>
          <a:noFill/>
        </p:spPr>
        <p:txBody>
          <a:bodyPr wrap="square" rtlCol="0">
            <a:spAutoFit/>
          </a:bodyPr>
          <a:lstStyle/>
          <a:p>
            <a:pPr algn="ctr"/>
            <a:r>
              <a:rPr lang="en-US" sz="2400" dirty="0" smtClean="0">
                <a:solidFill>
                  <a:schemeClr val="bg1">
                    <a:lumMod val="50000"/>
                  </a:schemeClr>
                </a:solidFill>
              </a:rPr>
              <a:t>EXTRAIT DU RAPPORT COMPLET</a:t>
            </a:r>
            <a:endParaRPr lang="en-US" sz="2400" dirty="0">
              <a:solidFill>
                <a:schemeClr val="bg1">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61950" y="152400"/>
            <a:ext cx="6172200" cy="685800"/>
          </a:xfrm>
        </p:spPr>
        <p:txBody>
          <a:bodyPr/>
          <a:lstStyle/>
          <a:p>
            <a:r>
              <a:rPr lang="fr-FR" dirty="0" smtClean="0"/>
              <a:t>1. L’utilisation du référentiel SCOR</a:t>
            </a:r>
            <a:r>
              <a:rPr lang="fr-FR" altLang="zh-CN" dirty="0" smtClean="0"/>
              <a:t>®</a:t>
            </a:r>
            <a:endParaRPr lang="fr-FR" dirty="0" smtClean="0"/>
          </a:p>
        </p:txBody>
      </p:sp>
      <p:sp>
        <p:nvSpPr>
          <p:cNvPr id="11" name="Espace réservé du contenu 10"/>
          <p:cNvSpPr>
            <a:spLocks noGrp="1"/>
          </p:cNvSpPr>
          <p:nvPr>
            <p:ph idx="1"/>
          </p:nvPr>
        </p:nvSpPr>
        <p:spPr/>
        <p:txBody>
          <a:bodyPr/>
          <a:lstStyle/>
          <a:p>
            <a:pPr lvl="1"/>
            <a:r>
              <a:rPr lang="fr-FR" smtClean="0"/>
              <a:t>La supply chain ou chaîne d’approvisionnement désigne l'ensemble des flux physiques, des flux d'informations et des flux financiers, nécessaires aux processus de mise à disposition à moindre coût des produits, de la conception jusqu’au retour de produit du client final, là où le besoin existe .</a:t>
            </a:r>
          </a:p>
          <a:p>
            <a:pPr lvl="1"/>
            <a:endParaRPr lang="fr-FR" smtClean="0"/>
          </a:p>
          <a:p>
            <a:pPr lvl="1"/>
            <a:r>
              <a:rPr lang="fr-FR" smtClean="0"/>
              <a:t>Créé aux Etats-Unis en 1996, le référentiel des processus de la chaîne d’approvisionnement </a:t>
            </a:r>
            <a:r>
              <a:rPr lang="fr-FR" altLang="zh-CN" smtClean="0"/>
              <a:t>SCOR®</a:t>
            </a:r>
            <a:r>
              <a:rPr lang="fr-FR" smtClean="0"/>
              <a:t> offre u</a:t>
            </a:r>
            <a:r>
              <a:rPr lang="fr-FR" altLang="zh-CN" smtClean="0"/>
              <a:t>ne approche systémique et utilise un </a:t>
            </a:r>
            <a:r>
              <a:rPr lang="fr-FR" smtClean="0"/>
              <a:t>langage commun  au sein de l’organisation, une structure d’indicateurs permettant de lier les performances opérationnelles et les objectifs financiers.</a:t>
            </a:r>
          </a:p>
          <a:p>
            <a:pPr lvl="1"/>
            <a:endParaRPr lang="fr-FR" smtClean="0"/>
          </a:p>
          <a:p>
            <a:pPr lvl="1"/>
            <a:r>
              <a:rPr lang="fr-FR" smtClean="0"/>
              <a:t>Ce référentiel est adopté par de grands groupes internationaux et de plus en plus de PME. iCognitive compte parmi ses clients plusieurs groupes d’envergure mondiale (Thales, Coca Cola, Bayer, Emirates Airlines…) mais aussi des PME (Alliance Loire, Sirap-Gema…) soucieuses d’améliorer la performance opérationnelle et financière de leurs chaînes d’approvisionnement.</a:t>
            </a:r>
          </a:p>
          <a:p>
            <a:endParaRPr lang="fr-FR" smtClean="0"/>
          </a:p>
          <a:p>
            <a:r>
              <a:rPr lang="fr-FR" smtClean="0"/>
              <a:t>Le référentiel SCOR® est un modèle d’optimisation standard, multisectoriel et public destiné à améliorer la performance de votre Supply Chain. </a:t>
            </a:r>
          </a:p>
          <a:p>
            <a:endParaRPr lang="fr-FR" dirty="0"/>
          </a:p>
        </p:txBody>
      </p:sp>
      <p:sp>
        <p:nvSpPr>
          <p:cNvPr id="5" name="Espace réservé du numéro de diapositive 4"/>
          <p:cNvSpPr>
            <a:spLocks noGrp="1"/>
          </p:cNvSpPr>
          <p:nvPr>
            <p:ph type="sldNum" sz="quarter" idx="10"/>
          </p:nvPr>
        </p:nvSpPr>
        <p:spPr/>
        <p:txBody>
          <a:bodyPr/>
          <a:lstStyle/>
          <a:p>
            <a:fld id="{ED7F0FC4-E34F-41A1-BFC5-D4DDF0FD3FF1}" type="slidenum">
              <a:rPr lang="en-US" smtClean="0"/>
              <a:pPr/>
              <a:t>4</a:t>
            </a:fld>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431799" y="5257800"/>
            <a:ext cx="5987291" cy="33333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61950" y="152400"/>
            <a:ext cx="6172200" cy="685800"/>
          </a:xfrm>
        </p:spPr>
        <p:txBody>
          <a:bodyPr/>
          <a:lstStyle/>
          <a:p>
            <a:r>
              <a:rPr lang="en-GB" dirty="0" smtClean="0"/>
              <a:t>2. Le benchmark </a:t>
            </a:r>
            <a:r>
              <a:rPr lang="fr-FR" dirty="0" smtClean="0"/>
              <a:t>opérationnel</a:t>
            </a:r>
          </a:p>
        </p:txBody>
      </p:sp>
      <p:sp>
        <p:nvSpPr>
          <p:cNvPr id="9" name="Espace réservé du contenu 8"/>
          <p:cNvSpPr>
            <a:spLocks noGrp="1"/>
          </p:cNvSpPr>
          <p:nvPr>
            <p:ph idx="1"/>
          </p:nvPr>
        </p:nvSpPr>
        <p:spPr>
          <a:xfrm>
            <a:off x="342900" y="1219200"/>
            <a:ext cx="6172200" cy="7696200"/>
          </a:xfrm>
        </p:spPr>
        <p:txBody>
          <a:bodyPr/>
          <a:lstStyle/>
          <a:p>
            <a:pPr lvl="1"/>
            <a:r>
              <a:rPr lang="fr-FR" dirty="0" smtClean="0"/>
              <a:t>Après avoir lancé en 2001 la première étude benchmark européenne sur la Supply Chain en utilisant </a:t>
            </a:r>
            <a:r>
              <a:rPr lang="fr-FR" altLang="zh-CN" dirty="0" smtClean="0"/>
              <a:t>les indicateurs de performance clés du modèle SCOR® </a:t>
            </a:r>
            <a:r>
              <a:rPr lang="fr-FR" dirty="0" smtClean="0"/>
              <a:t>(Supply Chain Operations </a:t>
            </a:r>
            <a:r>
              <a:rPr lang="fr-FR" dirty="0" err="1" smtClean="0"/>
              <a:t>Reference</a:t>
            </a:r>
            <a:r>
              <a:rPr lang="fr-FR" dirty="0" smtClean="0"/>
              <a:t> model), iCognitive reconduit celle-ci chaque année.</a:t>
            </a:r>
          </a:p>
          <a:p>
            <a:pPr lvl="1"/>
            <a:endParaRPr lang="fr-FR" dirty="0" smtClean="0"/>
          </a:p>
          <a:p>
            <a:pPr lvl="1"/>
            <a:r>
              <a:rPr lang="fr-FR" dirty="0" smtClean="0"/>
              <a:t>Cette étude poursuit un double objectif: </a:t>
            </a:r>
          </a:p>
          <a:p>
            <a:pPr lvl="1"/>
            <a:r>
              <a:rPr lang="fr-FR" dirty="0" smtClean="0"/>
              <a:t> - Vous apporter une vision claire de la position des leaders de votre secteur</a:t>
            </a:r>
          </a:p>
          <a:p>
            <a:pPr lvl="1"/>
            <a:r>
              <a:rPr lang="fr-FR" dirty="0" smtClean="0"/>
              <a:t> - Vous éclairer sur la gestion de la supply chain  des meilleurs de la classe (MDC)</a:t>
            </a:r>
          </a:p>
          <a:p>
            <a:pPr lvl="1"/>
            <a:endParaRPr lang="fr-FR" dirty="0" smtClean="0"/>
          </a:p>
          <a:p>
            <a:pPr lvl="1"/>
            <a:r>
              <a:rPr lang="fr-FR" dirty="0" smtClean="0"/>
              <a:t>Les données du benchmark Supply Chain sont depuis longtemps disponibles aux Etats-Unis, mais le sont plus difficilement pour les entreprises européennes.</a:t>
            </a:r>
          </a:p>
          <a:p>
            <a:pPr lvl="1"/>
            <a:endParaRPr lang="fr-FR" dirty="0" smtClean="0"/>
          </a:p>
          <a:p>
            <a:pPr lvl="1"/>
            <a:r>
              <a:rPr lang="fr-FR" dirty="0" smtClean="0"/>
              <a:t>Dans le cadre de projet d’amélioration, les résultats du benchmark permettent aux entreprises de prioriser les actions à mettre en place (gestion de la trésorerie, gestion des stocks, cycle d’encaissement...) par rapport à leurs concurrents et de replacer la gestion de la chaîne d’approvisionnement dans une dynamique de marché. Cette étape intervient en conclusion de l’analyse de l’existant :</a:t>
            </a:r>
          </a:p>
          <a:p>
            <a:endParaRPr lang="fr-FR" dirty="0"/>
          </a:p>
        </p:txBody>
      </p:sp>
      <p:sp>
        <p:nvSpPr>
          <p:cNvPr id="5" name="Espace réservé du numéro de diapositive 4"/>
          <p:cNvSpPr>
            <a:spLocks noGrp="1"/>
          </p:cNvSpPr>
          <p:nvPr>
            <p:ph type="sldNum" sz="quarter" idx="10"/>
          </p:nvPr>
        </p:nvSpPr>
        <p:spPr/>
        <p:txBody>
          <a:bodyPr/>
          <a:lstStyle/>
          <a:p>
            <a:fld id="{ED7F0FC4-E34F-41A1-BFC5-D4DDF0FD3FF1}" type="slidenum">
              <a:rPr lang="en-US" smtClean="0"/>
              <a:pPr/>
              <a:t>5</a:t>
            </a:fld>
            <a:endParaRPr lang="en-US" dirty="0"/>
          </a:p>
        </p:txBody>
      </p:sp>
      <p:pic>
        <p:nvPicPr>
          <p:cNvPr id="2050" name="Picture 2"/>
          <p:cNvPicPr>
            <a:picLocks noChangeAspect="1" noChangeArrowheads="1"/>
          </p:cNvPicPr>
          <p:nvPr/>
        </p:nvPicPr>
        <p:blipFill>
          <a:blip r:embed="rId3" cstate="print"/>
          <a:srcRect b="1165"/>
          <a:stretch>
            <a:fillRect/>
          </a:stretch>
        </p:blipFill>
        <p:spPr bwMode="auto">
          <a:xfrm>
            <a:off x="616744" y="5098942"/>
            <a:ext cx="5631656" cy="32830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1950" y="152400"/>
            <a:ext cx="6172200" cy="685800"/>
          </a:xfrm>
        </p:spPr>
        <p:txBody>
          <a:bodyPr/>
          <a:lstStyle/>
          <a:p>
            <a:pPr marL="355600" indent="-355600"/>
            <a:r>
              <a:rPr lang="fr-FR" dirty="0" smtClean="0"/>
              <a:t>3. La performance opérationnelle et les objectifs  financiers</a:t>
            </a:r>
          </a:p>
        </p:txBody>
      </p:sp>
      <p:sp>
        <p:nvSpPr>
          <p:cNvPr id="11" name="Espace réservé du contenu 10"/>
          <p:cNvSpPr>
            <a:spLocks noGrp="1"/>
          </p:cNvSpPr>
          <p:nvPr>
            <p:ph idx="1"/>
          </p:nvPr>
        </p:nvSpPr>
        <p:spPr>
          <a:xfrm>
            <a:off x="342900" y="1524000"/>
            <a:ext cx="6172200" cy="6705600"/>
          </a:xfrm>
        </p:spPr>
        <p:txBody>
          <a:bodyPr/>
          <a:lstStyle/>
          <a:p>
            <a:pPr lvl="1" algn="just"/>
            <a:r>
              <a:rPr lang="fr-FR" dirty="0" smtClean="0">
                <a:solidFill>
                  <a:schemeClr val="tx1"/>
                </a:solidFill>
              </a:rPr>
              <a:t>Les résultats financiers et la profitabilité de votre entreprise ne dépendent pas uniquement de votre positionnement, de votre politique de prix ou bien encore de votre image de marque, mais également des leviers d’amélioration de la performance de votre chaîne d’approvisionnement .</a:t>
            </a:r>
          </a:p>
          <a:p>
            <a:pPr lvl="1" algn="just"/>
            <a:endParaRPr lang="fr-FR" dirty="0" smtClean="0">
              <a:solidFill>
                <a:schemeClr val="tx1"/>
              </a:solidFill>
            </a:endParaRPr>
          </a:p>
          <a:p>
            <a:pPr lvl="1" algn="just"/>
            <a:r>
              <a:rPr lang="fr-FR" dirty="0" smtClean="0">
                <a:solidFill>
                  <a:schemeClr val="tx1"/>
                </a:solidFill>
              </a:rPr>
              <a:t>Les entreprises sont de plus en plus soucieuses de l’optimisation de leur activité selon une double approche, à la fois opérationnelle et financière. </a:t>
            </a: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r>
              <a:rPr lang="fr-FR" dirty="0" smtClean="0">
                <a:solidFill>
                  <a:schemeClr val="tx1"/>
                </a:solidFill>
              </a:rPr>
              <a:t>L’approche d’iCognitive est de définir les améliorations prioritaires à apporter pour accroître la performance de vos opérations et la profitabilité de votre entreprise. La comparaison de vos résultats avec les acteurs de votre secteur permet de  cibler les actions d’amélioration sur les processus qui vous donneront un avantage concurrentiel et un fort retour sur investissement.</a:t>
            </a:r>
          </a:p>
          <a:p>
            <a:pPr lvl="1" algn="just"/>
            <a:endParaRPr lang="fr-FR" dirty="0" smtClean="0">
              <a:solidFill>
                <a:schemeClr val="tx1"/>
              </a:solidFill>
            </a:endParaRPr>
          </a:p>
          <a:p>
            <a:pPr lvl="1" algn="just"/>
            <a:r>
              <a:rPr lang="fr-FR" dirty="0" smtClean="0">
                <a:solidFill>
                  <a:schemeClr val="tx1"/>
                </a:solidFill>
              </a:rPr>
              <a:t>Nous évaluons les bénéfices financiers des actions d’amélioration apportées à la gestion des processus de votre chaîne d’approvisionnement afin de vous accompagner dans  la mise place d’actions correctives et de meilleures pratiques.</a:t>
            </a:r>
          </a:p>
          <a:p>
            <a:pPr lvl="1" algn="just"/>
            <a:endParaRPr lang="fr-FR" dirty="0" smtClean="0">
              <a:solidFill>
                <a:schemeClr val="tx1"/>
              </a:solidFill>
            </a:endParaRPr>
          </a:p>
          <a:p>
            <a:pPr lvl="1" algn="just"/>
            <a:r>
              <a:rPr lang="fr-FR" dirty="0" smtClean="0">
                <a:solidFill>
                  <a:schemeClr val="tx1"/>
                </a:solidFill>
              </a:rPr>
              <a:t>Nos méthodes de calcul s’inspirent largement de la version 9.0 du modèle SCOR® reconnus internationalement comme outil de mesure de la performance.</a:t>
            </a: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r>
              <a:rPr lang="fr-FR" dirty="0" smtClean="0">
                <a:solidFill>
                  <a:schemeClr val="tx1"/>
                </a:solidFill>
              </a:rPr>
              <a:t>Pour plus d’informations, vous pouvez également consulter le site du Supply Chain Council :</a:t>
            </a:r>
            <a:r>
              <a:rPr lang="fr-FR" dirty="0" smtClean="0"/>
              <a:t> </a:t>
            </a:r>
            <a:r>
              <a:rPr lang="fr-FR" dirty="0" smtClean="0">
                <a:hlinkClick r:id="rId3"/>
              </a:rPr>
              <a:t>www.supply-chain.org</a:t>
            </a:r>
            <a:endParaRPr lang="fr-FR" dirty="0" smtClean="0"/>
          </a:p>
          <a:p>
            <a:pPr algn="just"/>
            <a:endParaRPr lang="fr-FR" dirty="0" smtClean="0"/>
          </a:p>
          <a:p>
            <a:pPr algn="just"/>
            <a:endParaRPr lang="fr-FR" dirty="0"/>
          </a:p>
        </p:txBody>
      </p:sp>
      <p:sp>
        <p:nvSpPr>
          <p:cNvPr id="6" name="Espace réservé du numéro de diapositive 5"/>
          <p:cNvSpPr>
            <a:spLocks noGrp="1"/>
          </p:cNvSpPr>
          <p:nvPr>
            <p:ph type="sldNum" sz="quarter" idx="10"/>
          </p:nvPr>
        </p:nvSpPr>
        <p:spPr/>
        <p:txBody>
          <a:bodyPr/>
          <a:lstStyle/>
          <a:p>
            <a:fld id="{ED7F0FC4-E34F-41A1-BFC5-D4DDF0FD3FF1}"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Méthodologie</a:t>
            </a:r>
            <a:endParaRPr lang="en-US" dirty="0"/>
          </a:p>
        </p:txBody>
      </p:sp>
      <p:sp>
        <p:nvSpPr>
          <p:cNvPr id="3" name="ZoneTexte 2"/>
          <p:cNvSpPr txBox="1"/>
          <p:nvPr/>
        </p:nvSpPr>
        <p:spPr>
          <a:xfrm>
            <a:off x="838200" y="6772870"/>
            <a:ext cx="5257800" cy="923330"/>
          </a:xfrm>
          <a:prstGeom prst="rect">
            <a:avLst/>
          </a:prstGeom>
          <a:noFill/>
        </p:spPr>
        <p:txBody>
          <a:bodyPr wrap="square" rtlCol="0">
            <a:spAutoFit/>
          </a:bodyPr>
          <a:lstStyle/>
          <a:p>
            <a:pPr marL="342900" indent="-342900">
              <a:buAutoNum type="arabicPeriod"/>
            </a:pPr>
            <a:r>
              <a:rPr lang="fr-FR" sz="1800" dirty="0" smtClean="0">
                <a:latin typeface="+mn-lt"/>
              </a:rPr>
              <a:t>Présentation de l’échantillon</a:t>
            </a:r>
          </a:p>
          <a:p>
            <a:pPr marL="342900" indent="-342900">
              <a:buAutoNum type="arabicPeriod"/>
            </a:pPr>
            <a:r>
              <a:rPr lang="en-US" sz="1800" dirty="0" smtClean="0">
                <a:latin typeface="+mn-lt"/>
              </a:rPr>
              <a:t>Les </a:t>
            </a:r>
            <a:r>
              <a:rPr lang="fr-FR" sz="1800" dirty="0" smtClean="0">
                <a:latin typeface="+mn-lt"/>
              </a:rPr>
              <a:t>secteurs d’activités</a:t>
            </a:r>
          </a:p>
          <a:p>
            <a:pPr marL="342900" indent="-342900">
              <a:buAutoNum type="arabicPeriod"/>
            </a:pPr>
            <a:r>
              <a:rPr lang="fr-FR" sz="1800" dirty="0" smtClean="0">
                <a:latin typeface="+mn-lt"/>
              </a:rPr>
              <a:t>La structure de la mesure de la performance</a:t>
            </a:r>
            <a:endParaRPr lang="fr-FR" sz="1800" dirty="0">
              <a:latin typeface="+mn-lt"/>
            </a:endParaRPr>
          </a:p>
        </p:txBody>
      </p:sp>
      <p:sp>
        <p:nvSpPr>
          <p:cNvPr id="5" name="TextBox 4"/>
          <p:cNvSpPr txBox="1"/>
          <p:nvPr/>
        </p:nvSpPr>
        <p:spPr>
          <a:xfrm>
            <a:off x="685800" y="5968425"/>
            <a:ext cx="5562600" cy="461665"/>
          </a:xfrm>
          <a:prstGeom prst="rect">
            <a:avLst/>
          </a:prstGeom>
          <a:noFill/>
        </p:spPr>
        <p:txBody>
          <a:bodyPr wrap="square" rtlCol="0">
            <a:spAutoFit/>
          </a:bodyPr>
          <a:lstStyle/>
          <a:p>
            <a:pPr algn="ctr"/>
            <a:r>
              <a:rPr lang="en-US" sz="2400" dirty="0" smtClean="0">
                <a:solidFill>
                  <a:schemeClr val="bg1">
                    <a:lumMod val="50000"/>
                  </a:schemeClr>
                </a:solidFill>
              </a:rPr>
              <a:t>EXTRAIT DU RAPPORT COMPLET</a:t>
            </a:r>
            <a:endParaRPr lang="en-US" sz="2400" dirty="0">
              <a:solidFill>
                <a:schemeClr val="bg1">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61950" y="152400"/>
            <a:ext cx="6172200" cy="685800"/>
          </a:xfrm>
        </p:spPr>
        <p:txBody>
          <a:bodyPr/>
          <a:lstStyle/>
          <a:p>
            <a:r>
              <a:rPr lang="fr-FR" dirty="0" smtClean="0"/>
              <a:t>1. Présentation de l’échantillon</a:t>
            </a:r>
          </a:p>
        </p:txBody>
      </p:sp>
      <p:sp>
        <p:nvSpPr>
          <p:cNvPr id="13" name="Espace réservé du contenu 12"/>
          <p:cNvSpPr>
            <a:spLocks noGrp="1"/>
          </p:cNvSpPr>
          <p:nvPr>
            <p:ph idx="1"/>
          </p:nvPr>
        </p:nvSpPr>
        <p:spPr/>
        <p:txBody>
          <a:bodyPr/>
          <a:lstStyle/>
          <a:p>
            <a:pPr lvl="1"/>
            <a:r>
              <a:rPr lang="fr-FR" dirty="0" smtClean="0">
                <a:solidFill>
                  <a:schemeClr val="tx1"/>
                </a:solidFill>
              </a:rPr>
              <a:t>Cette étude est basée sur les résultats de l’exercice 2009 de 300 entreprises de la zone Europe. Chaque secteur est représenté par les 20 premières sociétés en termes de chiffre d’affaires, dont voici la répartition :</a:t>
            </a: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endParaRPr lang="fr-FR" dirty="0" smtClean="0">
              <a:solidFill>
                <a:schemeClr val="tx1"/>
              </a:solidFill>
            </a:endParaRPr>
          </a:p>
          <a:p>
            <a:pPr lvl="1"/>
            <a:r>
              <a:rPr lang="fr-FR" dirty="0" smtClean="0">
                <a:solidFill>
                  <a:schemeClr val="tx1"/>
                </a:solidFill>
              </a:rPr>
              <a:t>Le graphique ci-dessous présente la répartition géographique de l’échantillon :</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p:txBody>
      </p:sp>
      <p:sp>
        <p:nvSpPr>
          <p:cNvPr id="23" name="Espace réservé du numéro de diapositive 22"/>
          <p:cNvSpPr>
            <a:spLocks noGrp="1"/>
          </p:cNvSpPr>
          <p:nvPr>
            <p:ph type="sldNum" sz="quarter" idx="10"/>
          </p:nvPr>
        </p:nvSpPr>
        <p:spPr/>
        <p:txBody>
          <a:bodyPr/>
          <a:lstStyle/>
          <a:p>
            <a:fld id="{6825B022-DDBF-41AA-B24C-2AFE910E8A64}" type="slidenum">
              <a:rPr lang="en-US" smtClean="0"/>
              <a:pPr/>
              <a:t>8</a:t>
            </a:fld>
            <a:endParaRPr lang="en-US" dirty="0"/>
          </a:p>
        </p:txBody>
      </p:sp>
      <p:pic>
        <p:nvPicPr>
          <p:cNvPr id="8213" name="Picture 21"/>
          <p:cNvPicPr>
            <a:picLocks noChangeAspect="1" noChangeArrowheads="1"/>
          </p:cNvPicPr>
          <p:nvPr/>
        </p:nvPicPr>
        <p:blipFill>
          <a:blip r:embed="rId2" cstate="print"/>
          <a:srcRect t="14592" b="14270"/>
          <a:stretch>
            <a:fillRect/>
          </a:stretch>
        </p:blipFill>
        <p:spPr bwMode="auto">
          <a:xfrm>
            <a:off x="2057400" y="5842002"/>
            <a:ext cx="4309032" cy="2616198"/>
          </a:xfrm>
          <a:prstGeom prst="rect">
            <a:avLst/>
          </a:prstGeom>
          <a:noFill/>
          <a:ln>
            <a:noFill/>
          </a:ln>
        </p:spPr>
      </p:pic>
      <p:pic>
        <p:nvPicPr>
          <p:cNvPr id="7173" name="Picture 5"/>
          <p:cNvPicPr>
            <a:picLocks noChangeAspect="1" noChangeArrowheads="1"/>
          </p:cNvPicPr>
          <p:nvPr/>
        </p:nvPicPr>
        <p:blipFill>
          <a:blip r:embed="rId3" cstate="print"/>
          <a:srcRect/>
          <a:stretch>
            <a:fillRect/>
          </a:stretch>
        </p:blipFill>
        <p:spPr bwMode="auto">
          <a:xfrm>
            <a:off x="914400" y="6070602"/>
            <a:ext cx="1028700" cy="2009775"/>
          </a:xfrm>
          <a:prstGeom prst="rect">
            <a:avLst/>
          </a:prstGeom>
          <a:noFill/>
          <a:ln w="9525">
            <a:noFill/>
            <a:miter lim="800000"/>
            <a:headEnd/>
            <a:tailEnd/>
          </a:ln>
          <a:effectLst/>
        </p:spPr>
      </p:pic>
      <p:pic>
        <p:nvPicPr>
          <p:cNvPr id="2" name="Picture 1"/>
          <p:cNvPicPr>
            <a:picLocks noChangeAspect="1" noChangeArrowheads="1"/>
          </p:cNvPicPr>
          <p:nvPr/>
        </p:nvPicPr>
        <p:blipFill>
          <a:blip r:embed="rId4" cstate="print"/>
          <a:srcRect l="3414" b="3394"/>
          <a:stretch>
            <a:fillRect/>
          </a:stretch>
        </p:blipFill>
        <p:spPr bwMode="auto">
          <a:xfrm>
            <a:off x="381000" y="1524000"/>
            <a:ext cx="5867400" cy="3525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61950" y="152400"/>
            <a:ext cx="6172200" cy="685800"/>
          </a:xfrm>
        </p:spPr>
        <p:txBody>
          <a:bodyPr/>
          <a:lstStyle/>
          <a:p>
            <a:r>
              <a:rPr lang="en-US" dirty="0" smtClean="0"/>
              <a:t>2. Les </a:t>
            </a:r>
            <a:r>
              <a:rPr lang="fr-FR" dirty="0" smtClean="0"/>
              <a:t>secteurs d’activités</a:t>
            </a:r>
          </a:p>
        </p:txBody>
      </p:sp>
      <p:sp>
        <p:nvSpPr>
          <p:cNvPr id="9" name="Espace réservé du contenu 8"/>
          <p:cNvSpPr>
            <a:spLocks noGrp="1"/>
          </p:cNvSpPr>
          <p:nvPr>
            <p:ph idx="1"/>
          </p:nvPr>
        </p:nvSpPr>
        <p:spPr/>
        <p:txBody>
          <a:bodyPr/>
          <a:lstStyle/>
          <a:p>
            <a:pPr lvl="1" algn="just"/>
            <a:r>
              <a:rPr lang="fr-FR" dirty="0" smtClean="0">
                <a:solidFill>
                  <a:schemeClr val="tx1"/>
                </a:solidFill>
              </a:rPr>
              <a:t>Nous avons utilisé la classification basée sur la nomenclature statistique des activités économiques de la communauté européenne (NACE révision 2).</a:t>
            </a: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endParaRPr lang="fr-FR" dirty="0" smtClean="0">
              <a:solidFill>
                <a:schemeClr val="tx1"/>
              </a:solidFill>
            </a:endParaRPr>
          </a:p>
          <a:p>
            <a:pPr lvl="1" algn="just"/>
            <a:r>
              <a:rPr lang="fr-FR" dirty="0" smtClean="0">
                <a:solidFill>
                  <a:schemeClr val="tx1"/>
                </a:solidFill>
              </a:rPr>
              <a:t>iCognitive est à même de mener des benchmarks de manière plus ciblée en se focalisant sur un secteur, sur les entités au sein d’un même groupe, ou sur la gestion des processus. </a:t>
            </a:r>
          </a:p>
          <a:p>
            <a:pPr lvl="1" algn="just"/>
            <a:endParaRPr lang="fr-FR" dirty="0" smtClean="0">
              <a:solidFill>
                <a:schemeClr val="tx1"/>
              </a:solidFill>
            </a:endParaRPr>
          </a:p>
          <a:p>
            <a:pPr lvl="1" algn="just"/>
            <a:r>
              <a:rPr lang="fr-FR" dirty="0" smtClean="0">
                <a:solidFill>
                  <a:schemeClr val="tx1"/>
                </a:solidFill>
              </a:rPr>
              <a:t>Ce rapport n’inclut pas l’agriculture et l’exploitation forestière, l’industrie du bois et la production de meubles , les activités d’extraction de minerai, et le secteur de la défense. Hormis la logistique et la grande distribution, nous n’avons pas pris en compte les activités de service.</a:t>
            </a:r>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lvl="1" algn="just"/>
            <a:endParaRPr lang="fr-FR" dirty="0" smtClean="0"/>
          </a:p>
          <a:p>
            <a:pPr algn="just"/>
            <a:endParaRPr lang="fr-FR" dirty="0" smtClean="0"/>
          </a:p>
          <a:p>
            <a:pPr lvl="1" algn="just"/>
            <a:endParaRPr lang="en-US" dirty="0" smtClean="0"/>
          </a:p>
        </p:txBody>
      </p:sp>
      <p:sp>
        <p:nvSpPr>
          <p:cNvPr id="11" name="Espace réservé du numéro de diapositive 10"/>
          <p:cNvSpPr>
            <a:spLocks noGrp="1"/>
          </p:cNvSpPr>
          <p:nvPr>
            <p:ph type="sldNum" sz="quarter" idx="10"/>
          </p:nvPr>
        </p:nvSpPr>
        <p:spPr/>
        <p:txBody>
          <a:bodyPr/>
          <a:lstStyle/>
          <a:p>
            <a:fld id="{6825B022-DDBF-41AA-B24C-2AFE910E8A64}" type="slidenum">
              <a:rPr lang="en-US" smtClean="0"/>
              <a:pPr/>
              <a:t>9</a:t>
            </a:fld>
            <a:endParaRPr lang="en-US" dirty="0"/>
          </a:p>
        </p:txBody>
      </p:sp>
      <p:pic>
        <p:nvPicPr>
          <p:cNvPr id="8197" name="Picture 5"/>
          <p:cNvPicPr>
            <a:picLocks noChangeAspect="1" noChangeArrowheads="1"/>
          </p:cNvPicPr>
          <p:nvPr/>
        </p:nvPicPr>
        <p:blipFill>
          <a:blip r:embed="rId2" cstate="print"/>
          <a:srcRect/>
          <a:stretch>
            <a:fillRect/>
          </a:stretch>
        </p:blipFill>
        <p:spPr bwMode="auto">
          <a:xfrm>
            <a:off x="614893" y="1676400"/>
            <a:ext cx="5632567" cy="39507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Cog presentation template">
  <a:themeElements>
    <a:clrScheme name="iCog presentation template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iCog presentation template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iCog presentation template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iCog presentation template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iCog presentation template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iCog presentation template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iCog presentation template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iCog presentation template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iCog presentation template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iCog presentation template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iCog presentation template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iCog presentation template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iCog presentation template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21585</TotalTime>
  <Words>1848</Words>
  <Application>Microsoft Office PowerPoint</Application>
  <PresentationFormat>On-screen Show (4:3)</PresentationFormat>
  <Paragraphs>501</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iCog presentation template</vt:lpstr>
      <vt:lpstr>Benchmark de la gestion de la Supply Chain</vt:lpstr>
      <vt:lpstr>Table des matières</vt:lpstr>
      <vt:lpstr>Optimiser sa supply chain grâce au benchmark</vt:lpstr>
      <vt:lpstr>1. L’utilisation du référentiel SCOR®</vt:lpstr>
      <vt:lpstr>2. Le benchmark opérationnel</vt:lpstr>
      <vt:lpstr>3. La performance opérationnelle et les objectifs  financiers</vt:lpstr>
      <vt:lpstr>Méthodologie</vt:lpstr>
      <vt:lpstr>1. Présentation de l’échantillon</vt:lpstr>
      <vt:lpstr>2. Les secteurs d’activités</vt:lpstr>
      <vt:lpstr>3. La structure de la mesure de la performance</vt:lpstr>
      <vt:lpstr>Résultats du rapport 2009</vt:lpstr>
      <vt:lpstr>Coûts de la gestion de la Supply Chain</vt:lpstr>
      <vt:lpstr>Durée du cycle d'exploitation</vt:lpstr>
      <vt:lpstr>Nombre de jours de stock</vt:lpstr>
      <vt:lpstr>Résultats de l’étude 2009</vt:lpstr>
      <vt:lpstr>Résultats de l’étude 2009</vt:lpstr>
      <vt:lpstr>Analyse comparative par secteur</vt:lpstr>
      <vt:lpstr>Agroalimentaire</vt:lpstr>
      <vt:lpstr>Transport et logistique</vt:lpstr>
      <vt:lpstr>Conclusion</vt:lpstr>
      <vt:lpstr>1. A propos d’iCognitive</vt:lpstr>
      <vt:lpstr>2. Les avantages du benchmark opérationnel</vt:lpstr>
      <vt:lpstr>Pour  plus d’informations, vous pouvez contacter : </vt:lpstr>
    </vt:vector>
  </TitlesOfParts>
  <Company>iCognitive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de benchmark</dc:title>
  <dc:creator>Yann</dc:creator>
  <cp:lastModifiedBy>Melodie</cp:lastModifiedBy>
  <cp:revision>1592</cp:revision>
  <dcterms:created xsi:type="dcterms:W3CDTF">2004-12-03T10:36:08Z</dcterms:created>
  <dcterms:modified xsi:type="dcterms:W3CDTF">2010-11-18T08:20:03Z</dcterms:modified>
</cp:coreProperties>
</file>